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72" d="100"/>
          <a:sy n="72" d="100"/>
        </p:scale>
        <p:origin x="-546"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n-US" smtClean="0"/>
              <a:t>Click to edit Master title style</a:t>
            </a:r>
            <a:endParaRPr kumimoji="0" lang="en-US"/>
          </a:p>
        </p:txBody>
      </p:sp>
      <p:sp>
        <p:nvSpPr>
          <p:cNvPr id="28" name="Date Placeholder 27"/>
          <p:cNvSpPr>
            <a:spLocks noGrp="1"/>
          </p:cNvSpPr>
          <p:nvPr>
            <p:ph type="dt" sz="half" idx="10"/>
          </p:nvPr>
        </p:nvSpPr>
        <p:spPr/>
        <p:txBody>
          <a:bodyPr/>
          <a:lstStyle/>
          <a:p>
            <a:fld id="{1D8BD707-D9CF-40AE-B4C6-C98DA3205C09}" type="datetimeFigureOut">
              <a:rPr lang="en-US" smtClean="0"/>
              <a:pPr/>
              <a:t>8/29/2016</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a:lstStyle/>
          <a:p>
            <a:fld id="{B6F15528-21DE-4FAA-801E-634DDDAF4B2B}" type="slidenum">
              <a:rPr lang="en-US" smtClean="0"/>
              <a:pPr/>
              <a:t>‹#›</a:t>
            </a:fld>
            <a:endParaRPr lang="en-US"/>
          </a:p>
        </p:txBody>
      </p:sp>
      <p:sp>
        <p:nvSpPr>
          <p:cNvPr id="9" name="Subtitl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8/29/2016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8/29/2016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8/29/2016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3">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8/29/2016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7924800" y="6416675"/>
            <a:ext cx="762000" cy="365125"/>
          </a:xfrm>
        </p:spPr>
        <p:txBody>
          <a:body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8/29/2016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1D8BD707-D9CF-40AE-B4C6-C98DA3205C09}" type="datetimeFigureOut">
              <a:rPr lang="en-US" smtClean="0"/>
              <a:pPr/>
              <a:t>8/29/2016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D8BD707-D9CF-40AE-B4C6-C98DA3205C09}" type="datetimeFigureOut">
              <a:rPr lang="en-US" smtClean="0"/>
              <a:pPr/>
              <a:t>8/29/2016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8/29/2016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8/29/2016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n-US"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4" name="Text Placeholder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8/29/2016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1D8BD707-D9CF-40AE-B4C6-C98DA3205C09}" type="datetimeFigureOut">
              <a:rPr lang="en-US" smtClean="0"/>
              <a:pPr/>
              <a:t>8/29/2016</a:t>
            </a:fld>
            <a:endParaRPr lang="en-US"/>
          </a:p>
        </p:txBody>
      </p:sp>
      <p:sp>
        <p:nvSpPr>
          <p:cNvPr id="3" name="Footer Placeholder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en-US"/>
          </a:p>
        </p:txBody>
      </p:sp>
      <p:sp>
        <p:nvSpPr>
          <p:cNvPr id="23" name="Slide Number Placeholder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B6F15528-21DE-4FAA-801E-634DDDAF4B2B}"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UNIT 4</a:t>
            </a:r>
            <a:endParaRPr lang="en-US" dirty="0"/>
          </a:p>
        </p:txBody>
      </p:sp>
      <p:sp>
        <p:nvSpPr>
          <p:cNvPr id="3" name="Subtitle 2"/>
          <p:cNvSpPr>
            <a:spLocks noGrp="1"/>
          </p:cNvSpPr>
          <p:nvPr>
            <p:ph type="subTitle" idx="1"/>
          </p:nvPr>
        </p:nvSpPr>
        <p:spPr/>
        <p:txBody>
          <a:bodyPr/>
          <a:lstStyle/>
          <a:p>
            <a:r>
              <a:rPr lang="en-US" dirty="0" smtClean="0"/>
              <a:t>GROUP DYNAMICS</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fontScale="85000" lnSpcReduction="20000"/>
          </a:bodyPr>
          <a:lstStyle/>
          <a:p>
            <a:pPr lvl="0">
              <a:buNone/>
            </a:pPr>
            <a:r>
              <a:rPr lang="en-US" dirty="0" smtClean="0"/>
              <a:t>	6. </a:t>
            </a:r>
            <a:r>
              <a:rPr lang="en-US" i="1" dirty="0" smtClean="0"/>
              <a:t>Interest Groups and Friendship Groups:</a:t>
            </a:r>
          </a:p>
          <a:p>
            <a:pPr lvl="0">
              <a:buNone/>
            </a:pPr>
            <a:r>
              <a:rPr lang="en-US" i="1" dirty="0" smtClean="0"/>
              <a:t>	 </a:t>
            </a:r>
            <a:r>
              <a:rPr lang="en-US" dirty="0" smtClean="0"/>
              <a:t>In interest group, people join together for a particular objective. That is, they have a common interest. Employees who join together to have their working hours changed, to get their dismissed colleague reinstated or to have better food in the canteen represent the formation of a united body to further their common interest. (</a:t>
            </a:r>
            <a:r>
              <a:rPr lang="en-US" i="1" dirty="0" smtClean="0"/>
              <a:t>e.</a:t>
            </a:r>
            <a:r>
              <a:rPr lang="en-US" dirty="0" smtClean="0"/>
              <a:t>g. Employees’ Association).</a:t>
            </a:r>
            <a:r>
              <a:rPr lang="en-US" i="1" dirty="0" smtClean="0"/>
              <a:t> </a:t>
            </a:r>
          </a:p>
          <a:p>
            <a:pPr lvl="0">
              <a:buNone/>
            </a:pPr>
            <a:endParaRPr lang="en-US" i="1" dirty="0" smtClean="0"/>
          </a:p>
          <a:p>
            <a:pPr lvl="0">
              <a:buNone/>
            </a:pPr>
            <a:r>
              <a:rPr lang="en-US" i="1" dirty="0" smtClean="0"/>
              <a:t>	</a:t>
            </a:r>
            <a:r>
              <a:rPr lang="en-US" dirty="0" smtClean="0"/>
              <a:t>Friendship groups are formed by individuals who have one or more common characteristics. These are social groups, mostly outside the work situation, based on similar age, ethnicity, heritage </a:t>
            </a:r>
            <a:r>
              <a:rPr lang="en-US" i="1" dirty="0" smtClean="0"/>
              <a:t>etc.</a:t>
            </a:r>
            <a:r>
              <a:rPr lang="en-US" dirty="0" smtClean="0"/>
              <a:t> People organizing camps for blood/eye donation or antipollution form friendship groups.</a:t>
            </a:r>
          </a:p>
          <a:p>
            <a:pPr>
              <a:buNone/>
            </a:pP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blinds(horizontal)">
                                      <p:cBhvr>
                                        <p:cTn id="1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pPr lvl="0">
              <a:buNone/>
            </a:pPr>
            <a:r>
              <a:rPr lang="en-US" dirty="0" smtClean="0"/>
              <a:t>	7. </a:t>
            </a:r>
            <a:r>
              <a:rPr lang="en-US" i="1" dirty="0" smtClean="0"/>
              <a:t>Formal group and Informal Group: </a:t>
            </a:r>
            <a:r>
              <a:rPr lang="en-US" dirty="0" smtClean="0"/>
              <a:t>Formal group is a designated work group defined by an organization’s structure. Examples are functional departments (finance, operations, marketing or human resources), Cross-functional or Task Groups, Grievances Committee, Executive Committee and even the Board of Directors. </a:t>
            </a:r>
          </a:p>
          <a:p>
            <a:pPr lvl="0">
              <a:buNone/>
            </a:pPr>
            <a:r>
              <a:rPr lang="en-US" dirty="0" smtClean="0"/>
              <a:t>	Informal group is neither formally structured nor organizationally determined. These types of groups appear in response to the needs of people for social contact such as friendship group, interest group, recreation club, sports club etc.</a:t>
            </a:r>
          </a:p>
          <a:p>
            <a:pPr lvl="0">
              <a:buNone/>
            </a:pPr>
            <a:r>
              <a:rPr lang="en-US" dirty="0" smtClean="0"/>
              <a:t>	</a:t>
            </a:r>
            <a:r>
              <a:rPr lang="en-US" sz="1500" dirty="0" smtClean="0">
                <a:solidFill>
                  <a:srgbClr val="FF0000"/>
                </a:solidFill>
              </a:rPr>
              <a:t>Show fig 85 in chapter 10</a:t>
            </a:r>
          </a:p>
          <a:p>
            <a:pPr lvl="0">
              <a:buNone/>
            </a:pPr>
            <a:endParaRPr lang="en-US" dirty="0" smtClean="0"/>
          </a:p>
          <a:p>
            <a:pPr>
              <a:buNone/>
            </a:pP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Formal </a:t>
            </a:r>
            <a:r>
              <a:rPr lang="en-US" i="1" dirty="0" err="1" smtClean="0"/>
              <a:t>vs</a:t>
            </a:r>
            <a:r>
              <a:rPr lang="en-US" i="1" dirty="0" smtClean="0"/>
              <a:t> </a:t>
            </a:r>
            <a:r>
              <a:rPr lang="en-US" dirty="0" smtClean="0"/>
              <a:t>Informal Group</a:t>
            </a:r>
            <a:endParaRPr lang="en-US" dirty="0"/>
          </a:p>
        </p:txBody>
      </p:sp>
      <p:sp>
        <p:nvSpPr>
          <p:cNvPr id="3" name="Content Placeholder 2"/>
          <p:cNvSpPr>
            <a:spLocks noGrp="1"/>
          </p:cNvSpPr>
          <p:nvPr>
            <p:ph idx="1"/>
          </p:nvPr>
        </p:nvSpPr>
        <p:spPr/>
        <p:txBody>
          <a:bodyPr/>
          <a:lstStyle/>
          <a:p>
            <a:endParaRPr lang="en-US" dirty="0" smtClean="0"/>
          </a:p>
          <a:p>
            <a:endParaRPr lang="en-US" dirty="0" smtClean="0"/>
          </a:p>
          <a:p>
            <a:r>
              <a:rPr lang="en-US" dirty="0" smtClean="0"/>
              <a:t>Show table on page 254 on chapter 10</a:t>
            </a: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Stages of group development</a:t>
            </a:r>
            <a:endParaRPr lang="en-US" dirty="0"/>
          </a:p>
        </p:txBody>
      </p:sp>
      <p:sp>
        <p:nvSpPr>
          <p:cNvPr id="3" name="Content Placeholder 2"/>
          <p:cNvSpPr>
            <a:spLocks noGrp="1"/>
          </p:cNvSpPr>
          <p:nvPr>
            <p:ph idx="1"/>
          </p:nvPr>
        </p:nvSpPr>
        <p:spPr/>
        <p:txBody>
          <a:bodyPr/>
          <a:lstStyle/>
          <a:p>
            <a:r>
              <a:rPr lang="en-US" dirty="0" smtClean="0"/>
              <a:t>Studies revealed that the members of a group must go through several stages of development before forming an effective group. </a:t>
            </a:r>
          </a:p>
          <a:p>
            <a:r>
              <a:rPr lang="en-US" dirty="0" smtClean="0"/>
              <a:t>The members are expected to know each other, understand their respective roles, compare their individualistic </a:t>
            </a:r>
            <a:r>
              <a:rPr lang="en-US" dirty="0" err="1" smtClean="0"/>
              <a:t>behaviour</a:t>
            </a:r>
            <a:r>
              <a:rPr lang="en-US" dirty="0" smtClean="0"/>
              <a:t> and learn to coordinate with each other. </a:t>
            </a:r>
          </a:p>
          <a:p>
            <a:r>
              <a:rPr lang="en-US" dirty="0" smtClean="0"/>
              <a:t>The following is the five-stage model of group development</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linds(horizontal)">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blinds(horizontal)">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blinds(horizontal)">
                                      <p:cBhvr>
                                        <p:cTn id="2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i="1" dirty="0" smtClean="0"/>
              <a:t>1</a:t>
            </a:r>
            <a:r>
              <a:rPr lang="en-US" i="1" baseline="30000" dirty="0" smtClean="0"/>
              <a:t>st</a:t>
            </a:r>
            <a:r>
              <a:rPr lang="en-US" i="1" dirty="0" smtClean="0"/>
              <a:t> Stage:  Forming</a:t>
            </a:r>
            <a:endParaRPr lang="en-US" dirty="0" smtClean="0"/>
          </a:p>
          <a:p>
            <a:r>
              <a:rPr lang="en-US" dirty="0" smtClean="0"/>
              <a:t>The first stage is characterized by uncertainty and confusion. The members are not sure about the purpose, structure, task or leadership. However, they try to discover their expectations, evaluate the value of membership, and the importance of leadership. They tend to be polite and the leaders help in setting initial norms.</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i="1" dirty="0" smtClean="0"/>
              <a:t>2</a:t>
            </a:r>
            <a:r>
              <a:rPr lang="en-US" i="1" baseline="30000" dirty="0" smtClean="0"/>
              <a:t>nd</a:t>
            </a:r>
            <a:r>
              <a:rPr lang="en-US" i="1" dirty="0" smtClean="0"/>
              <a:t> stage:  Storming</a:t>
            </a:r>
          </a:p>
          <a:p>
            <a:pPr>
              <a:buNone/>
            </a:pPr>
            <a:endParaRPr lang="en-US" dirty="0" smtClean="0"/>
          </a:p>
          <a:p>
            <a:r>
              <a:rPr lang="en-US" dirty="0" smtClean="0"/>
              <a:t>It is marked by intra-group conflict and confrontation. Members get emotional. There is disagreement regarding roles/duties. It is really a difficult stage. Members will compete for group roles and influence goals and means.</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linds(horizontal)">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i="1" dirty="0" smtClean="0"/>
              <a:t>3</a:t>
            </a:r>
            <a:r>
              <a:rPr lang="en-US" i="1" baseline="30000" dirty="0" smtClean="0"/>
              <a:t>rd</a:t>
            </a:r>
            <a:r>
              <a:rPr lang="en-US" i="1" dirty="0" smtClean="0"/>
              <a:t> stage: </a:t>
            </a:r>
            <a:r>
              <a:rPr lang="en-US" i="1" dirty="0" err="1" smtClean="0"/>
              <a:t>Norming</a:t>
            </a:r>
            <a:r>
              <a:rPr lang="en-US" i="1" dirty="0" smtClean="0"/>
              <a:t> </a:t>
            </a:r>
          </a:p>
          <a:p>
            <a:endParaRPr lang="en-US" dirty="0" smtClean="0"/>
          </a:p>
          <a:p>
            <a:r>
              <a:rPr lang="en-US" dirty="0" smtClean="0"/>
              <a:t>In this stage the members try to understand each other and opt for cooperation and coordination. They will have a “we” feeling. Roles are established, team objectives are decided, cohesion is developed and mental models are formed.</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linds(horizontal)">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i="1" dirty="0" smtClean="0"/>
              <a:t>4</a:t>
            </a:r>
            <a:r>
              <a:rPr lang="en-US" i="1" baseline="30000" dirty="0" smtClean="0"/>
              <a:t>th</a:t>
            </a:r>
            <a:r>
              <a:rPr lang="en-US" i="1" dirty="0" smtClean="0"/>
              <a:t> stage: Performing</a:t>
            </a:r>
          </a:p>
          <a:p>
            <a:pPr>
              <a:buNone/>
            </a:pPr>
            <a:endParaRPr lang="en-US" dirty="0" smtClean="0"/>
          </a:p>
          <a:p>
            <a:r>
              <a:rPr lang="en-US" dirty="0" smtClean="0"/>
              <a:t>	At this stage, the group becomes functional. The members commit themselves for effective accomplishment of tasks based on the agreed norms. There is a climate of mutual support and members feel comfortable.</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linds(horizontal)">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i="1" dirty="0" smtClean="0"/>
              <a:t>5</a:t>
            </a:r>
            <a:r>
              <a:rPr lang="en-US" i="1" baseline="30000" dirty="0" smtClean="0"/>
              <a:t>th</a:t>
            </a:r>
            <a:r>
              <a:rPr lang="en-US" i="1" dirty="0" smtClean="0"/>
              <a:t> stage: Adjourning</a:t>
            </a:r>
          </a:p>
          <a:p>
            <a:pPr>
              <a:buNone/>
            </a:pPr>
            <a:endParaRPr lang="en-US" dirty="0" smtClean="0"/>
          </a:p>
          <a:p>
            <a:r>
              <a:rPr lang="en-US" dirty="0" smtClean="0"/>
              <a:t>In the case of temporary groups, it is the final stage of closing all the activities. The groups as in any project or particular task disband after accomplishing the objectives. In informal groups, their activities come to an end when the members leave the organization.</a:t>
            </a:r>
          </a:p>
          <a:p>
            <a:pPr>
              <a:buNone/>
            </a:pPr>
            <a:r>
              <a:rPr lang="en-US" dirty="0" smtClean="0"/>
              <a:t>	</a:t>
            </a:r>
            <a:r>
              <a:rPr lang="en-US" sz="2000" dirty="0" smtClean="0">
                <a:solidFill>
                  <a:srgbClr val="FF0000"/>
                </a:solidFill>
              </a:rPr>
              <a:t>show Fig 86 on page 258 of chapter 10</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linds(horizontal)">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blinds(horizontal)">
                                      <p:cBhvr>
                                        <p:cTn id="1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Group cohesiveness</a:t>
            </a:r>
            <a:endParaRPr lang="en-US" dirty="0"/>
          </a:p>
        </p:txBody>
      </p:sp>
      <p:sp>
        <p:nvSpPr>
          <p:cNvPr id="3" name="Content Placeholder 2"/>
          <p:cNvSpPr>
            <a:spLocks noGrp="1"/>
          </p:cNvSpPr>
          <p:nvPr>
            <p:ph idx="1"/>
          </p:nvPr>
        </p:nvSpPr>
        <p:spPr/>
        <p:txBody>
          <a:bodyPr>
            <a:normAutofit fontScale="85000" lnSpcReduction="10000"/>
          </a:bodyPr>
          <a:lstStyle/>
          <a:p>
            <a:pPr lvl="0"/>
            <a:r>
              <a:rPr lang="en-US" dirty="0" smtClean="0"/>
              <a:t>It is the degree to which group members are bound together and are motivated to stay as a group with mutual attractions.</a:t>
            </a:r>
          </a:p>
          <a:p>
            <a:pPr lvl="0"/>
            <a:r>
              <a:rPr lang="en-US" dirty="0" smtClean="0"/>
              <a:t>Relationship between cohesiveness and productivity depends on performance related norms of the groups.</a:t>
            </a:r>
          </a:p>
          <a:p>
            <a:pPr lvl="0"/>
            <a:r>
              <a:rPr lang="en-US" dirty="0" smtClean="0"/>
              <a:t>High cohesiveness and high performing norms such as output, quality, cooperation with external environ, </a:t>
            </a:r>
            <a:r>
              <a:rPr lang="en-US" i="1" dirty="0" smtClean="0"/>
              <a:t>etc</a:t>
            </a:r>
            <a:r>
              <a:rPr lang="en-US" dirty="0" smtClean="0"/>
              <a:t> lead to high productivity</a:t>
            </a:r>
          </a:p>
          <a:p>
            <a:pPr lvl="0"/>
            <a:r>
              <a:rPr lang="en-US" dirty="0" smtClean="0"/>
              <a:t>High cohesiveness and low performing norms result in low productivity.</a:t>
            </a:r>
          </a:p>
          <a:p>
            <a:pPr lvl="0"/>
            <a:r>
              <a:rPr lang="en-US" dirty="0" smtClean="0"/>
              <a:t>Low cohesiveness and high performance norms may increase productivity but the increase is less than that of high cohesiveness and high norms combination.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linds(horizontal)">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blinds(horizontal)">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blinds(horizontal)">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blinds(horizontal)">
                                      <p:cBhvr>
                                        <p:cTn id="27" dur="5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blinds(horizontal)">
                                      <p:cBhvr>
                                        <p:cTn id="3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lstStyle/>
          <a:p>
            <a:r>
              <a:rPr lang="en-US" dirty="0" smtClean="0"/>
              <a:t>Group</a:t>
            </a:r>
            <a:endParaRPr lang="en-US" dirty="0"/>
          </a:p>
        </p:txBody>
      </p:sp>
      <p:sp>
        <p:nvSpPr>
          <p:cNvPr id="3" name="Content Placeholder 2"/>
          <p:cNvSpPr>
            <a:spLocks noGrp="1"/>
          </p:cNvSpPr>
          <p:nvPr>
            <p:ph idx="1"/>
          </p:nvPr>
        </p:nvSpPr>
        <p:spPr>
          <a:xfrm>
            <a:off x="457200" y="1295400"/>
            <a:ext cx="8229600" cy="5334000"/>
          </a:xfrm>
        </p:spPr>
        <p:txBody>
          <a:bodyPr>
            <a:normAutofit fontScale="92500" lnSpcReduction="20000"/>
          </a:bodyPr>
          <a:lstStyle/>
          <a:p>
            <a:pPr>
              <a:buNone/>
            </a:pPr>
            <a:r>
              <a:rPr lang="en-US" dirty="0" smtClean="0"/>
              <a:t>	In any organization employees generally work as various groups. </a:t>
            </a:r>
          </a:p>
          <a:p>
            <a:pPr>
              <a:buNone/>
            </a:pPr>
            <a:r>
              <a:rPr lang="en-US" dirty="0" smtClean="0"/>
              <a:t>	</a:t>
            </a:r>
            <a:r>
              <a:rPr lang="en-US" b="1" i="1" dirty="0" smtClean="0"/>
              <a:t>A group is defined as two or more people with a unifying relationship, interacting and interdependent, who have joined together, formally or informally, to achieve certain objectives</a:t>
            </a:r>
            <a:r>
              <a:rPr lang="en-US" dirty="0" smtClean="0"/>
              <a:t>. </a:t>
            </a:r>
          </a:p>
          <a:p>
            <a:pPr>
              <a:buNone/>
            </a:pPr>
            <a:r>
              <a:rPr lang="en-US" dirty="0" smtClean="0"/>
              <a:t>	If a group exists in an organization it means that its members are motivated to join and perceive the group as a unified unit of interacting people. </a:t>
            </a:r>
          </a:p>
          <a:p>
            <a:pPr>
              <a:buNone/>
            </a:pPr>
            <a:r>
              <a:rPr lang="en-US" dirty="0" smtClean="0"/>
              <a:t>	The members contribute in varying amounts to the group processes in terms of time, energy, </a:t>
            </a:r>
            <a:r>
              <a:rPr lang="en-US" i="1" dirty="0" smtClean="0"/>
              <a:t>etc.</a:t>
            </a:r>
            <a:r>
              <a:rPr lang="en-US" dirty="0" smtClean="0"/>
              <a:t> </a:t>
            </a:r>
          </a:p>
          <a:p>
            <a:pPr>
              <a:buNone/>
            </a:pPr>
            <a:r>
              <a:rPr lang="en-US" dirty="0" smtClean="0"/>
              <a:t>	They agree or disagree to take decisions through various forms of interaction.</a:t>
            </a:r>
          </a:p>
          <a:p>
            <a:pPr>
              <a:buNone/>
            </a:pP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linds(horizontal)">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blinds(horizontal)">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blinds(horizontal)">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blinds(horizontal)">
                                      <p:cBhvr>
                                        <p:cTn id="27" dur="5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blinds(horizontal)">
                                      <p:cBhvr>
                                        <p:cTn id="3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i="1" dirty="0" smtClean="0"/>
              <a:t> </a:t>
            </a:r>
            <a:r>
              <a:rPr lang="en-US" dirty="0" smtClean="0"/>
              <a:t/>
            </a:r>
            <a:br>
              <a:rPr lang="en-US" dirty="0" smtClean="0"/>
            </a:br>
            <a:r>
              <a:rPr lang="en-US" i="1" dirty="0" smtClean="0"/>
              <a:t>Factors that increase group cohesiveness</a:t>
            </a:r>
            <a:r>
              <a:rPr lang="en-US" dirty="0" smtClean="0"/>
              <a:t/>
            </a:r>
            <a:br>
              <a:rPr lang="en-US" dirty="0" smtClean="0"/>
            </a:br>
            <a:endParaRPr lang="en-US" dirty="0"/>
          </a:p>
        </p:txBody>
      </p:sp>
      <p:sp>
        <p:nvSpPr>
          <p:cNvPr id="3" name="Content Placeholder 2"/>
          <p:cNvSpPr>
            <a:spLocks noGrp="1"/>
          </p:cNvSpPr>
          <p:nvPr>
            <p:ph idx="1"/>
          </p:nvPr>
        </p:nvSpPr>
        <p:spPr/>
        <p:txBody>
          <a:bodyPr>
            <a:normAutofit fontScale="70000" lnSpcReduction="20000"/>
          </a:bodyPr>
          <a:lstStyle/>
          <a:p>
            <a:pPr lvl="0"/>
            <a:r>
              <a:rPr lang="en-US" dirty="0" smtClean="0"/>
              <a:t>Agreement on group goals: Every member should agree upon the common goals.</a:t>
            </a:r>
          </a:p>
          <a:p>
            <a:pPr lvl="0"/>
            <a:r>
              <a:rPr lang="en-US" dirty="0" smtClean="0"/>
              <a:t>More interactions among the group members: There must be free interaction. </a:t>
            </a:r>
          </a:p>
          <a:p>
            <a:pPr lvl="0"/>
            <a:r>
              <a:rPr lang="en-US" dirty="0" smtClean="0"/>
              <a:t>Group member’s mutual attractiveness: Members should like each other.</a:t>
            </a:r>
          </a:p>
          <a:p>
            <a:pPr lvl="0"/>
            <a:r>
              <a:rPr lang="en-US" dirty="0" smtClean="0"/>
              <a:t>Healthy intergroup competition: There must be competition among the sub-groups, but it must be constructive.</a:t>
            </a:r>
          </a:p>
          <a:p>
            <a:pPr lvl="0"/>
            <a:r>
              <a:rPr lang="en-US" dirty="0" err="1" smtClean="0"/>
              <a:t>Favourable</a:t>
            </a:r>
            <a:r>
              <a:rPr lang="en-US" dirty="0" smtClean="0"/>
              <a:t> evaluation: If the activities of the group are appreciated members stick together.</a:t>
            </a:r>
          </a:p>
          <a:p>
            <a:pPr lvl="0"/>
            <a:r>
              <a:rPr lang="en-US" dirty="0" smtClean="0"/>
              <a:t>Similarity of members: Members of similar nature stay together for long. </a:t>
            </a:r>
          </a:p>
          <a:p>
            <a:pPr lvl="0"/>
            <a:r>
              <a:rPr lang="en-US" dirty="0" smtClean="0"/>
              <a:t>Difficult entry: Higher the difficulty in entering into a group, higher will be the cohesiveness among members.</a:t>
            </a:r>
          </a:p>
          <a:p>
            <a:pPr lvl="0"/>
            <a:r>
              <a:rPr lang="en-US" dirty="0" smtClean="0"/>
              <a:t>Group success: Naturally, success of the group binds the members closely.</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linds(horizontal)">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blinds(horizontal)">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blinds(horizontal)">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blinds(horizontal)">
                                      <p:cBhvr>
                                        <p:cTn id="27" dur="5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blinds(horizontal)">
                                      <p:cBhvr>
                                        <p:cTn id="32" dur="500"/>
                                        <p:tgtEl>
                                          <p:spTgt spid="3">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Effect transition="in" filter="blinds(horizontal)">
                                      <p:cBhvr>
                                        <p:cTn id="37" dur="500"/>
                                        <p:tgtEl>
                                          <p:spTgt spid="3">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grpId="0" nodeType="clickEffect">
                                  <p:stCondLst>
                                    <p:cond delay="0"/>
                                  </p:stCondLst>
                                  <p:childTnLst>
                                    <p:set>
                                      <p:cBhvr>
                                        <p:cTn id="41" dur="1" fill="hold">
                                          <p:stCondLst>
                                            <p:cond delay="0"/>
                                          </p:stCondLst>
                                        </p:cTn>
                                        <p:tgtEl>
                                          <p:spTgt spid="3">
                                            <p:txEl>
                                              <p:pRg st="6" end="6"/>
                                            </p:txEl>
                                          </p:spTgt>
                                        </p:tgtEl>
                                        <p:attrNameLst>
                                          <p:attrName>style.visibility</p:attrName>
                                        </p:attrNameLst>
                                      </p:cBhvr>
                                      <p:to>
                                        <p:strVal val="visible"/>
                                      </p:to>
                                    </p:set>
                                    <p:animEffect transition="in" filter="blinds(horizontal)">
                                      <p:cBhvr>
                                        <p:cTn id="42" dur="500"/>
                                        <p:tgtEl>
                                          <p:spTgt spid="3">
                                            <p:txEl>
                                              <p:pRg st="6" end="6"/>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3" presetClass="entr" presetSubtype="10" fill="hold" grpId="0" nodeType="clickEffect">
                                  <p:stCondLst>
                                    <p:cond delay="0"/>
                                  </p:stCondLst>
                                  <p:childTnLst>
                                    <p:set>
                                      <p:cBhvr>
                                        <p:cTn id="46" dur="1" fill="hold">
                                          <p:stCondLst>
                                            <p:cond delay="0"/>
                                          </p:stCondLst>
                                        </p:cTn>
                                        <p:tgtEl>
                                          <p:spTgt spid="3">
                                            <p:txEl>
                                              <p:pRg st="7" end="7"/>
                                            </p:txEl>
                                          </p:spTgt>
                                        </p:tgtEl>
                                        <p:attrNameLst>
                                          <p:attrName>style.visibility</p:attrName>
                                        </p:attrNameLst>
                                      </p:cBhvr>
                                      <p:to>
                                        <p:strVal val="visible"/>
                                      </p:to>
                                    </p:set>
                                    <p:animEffect transition="in" filter="blinds(horizontal)">
                                      <p:cBhvr>
                                        <p:cTn id="47"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normAutofit fontScale="90000"/>
          </a:bodyPr>
          <a:lstStyle/>
          <a:p>
            <a:r>
              <a:rPr lang="en-US" i="1" dirty="0" smtClean="0"/>
              <a:t>Factors that decrease group cohesiveness</a:t>
            </a:r>
            <a:endParaRPr lang="en-US" dirty="0"/>
          </a:p>
        </p:txBody>
      </p:sp>
      <p:sp>
        <p:nvSpPr>
          <p:cNvPr id="3" name="Content Placeholder 2"/>
          <p:cNvSpPr>
            <a:spLocks noGrp="1"/>
          </p:cNvSpPr>
          <p:nvPr>
            <p:ph idx="1"/>
          </p:nvPr>
        </p:nvSpPr>
        <p:spPr>
          <a:xfrm>
            <a:off x="457200" y="1371600"/>
            <a:ext cx="8229600" cy="4937760"/>
          </a:xfrm>
        </p:spPr>
        <p:txBody>
          <a:bodyPr/>
          <a:lstStyle/>
          <a:p>
            <a:pPr lvl="0"/>
            <a:r>
              <a:rPr lang="en-US" dirty="0" smtClean="0"/>
              <a:t>Disagreement on goals.</a:t>
            </a:r>
          </a:p>
          <a:p>
            <a:pPr lvl="0"/>
            <a:endParaRPr lang="en-US" dirty="0" smtClean="0"/>
          </a:p>
          <a:p>
            <a:pPr lvl="0"/>
            <a:r>
              <a:rPr lang="en-US" dirty="0" smtClean="0"/>
              <a:t>Large size of the group.</a:t>
            </a:r>
          </a:p>
          <a:p>
            <a:pPr lvl="0"/>
            <a:endParaRPr lang="en-US" dirty="0" smtClean="0"/>
          </a:p>
          <a:p>
            <a:pPr lvl="0"/>
            <a:r>
              <a:rPr lang="en-US" dirty="0" smtClean="0"/>
              <a:t>Unpleasant experiences of the members.</a:t>
            </a:r>
          </a:p>
          <a:p>
            <a:pPr lvl="0"/>
            <a:endParaRPr lang="en-US" dirty="0" smtClean="0"/>
          </a:p>
          <a:p>
            <a:pPr lvl="0"/>
            <a:r>
              <a:rPr lang="en-US" dirty="0" smtClean="0"/>
              <a:t>Unhealthy </a:t>
            </a:r>
            <a:r>
              <a:rPr lang="en-US" dirty="0" err="1" smtClean="0"/>
              <a:t>intragroup</a:t>
            </a:r>
            <a:r>
              <a:rPr lang="en-US" dirty="0" smtClean="0"/>
              <a:t> competition/rivalry. </a:t>
            </a:r>
          </a:p>
          <a:p>
            <a:pPr lvl="0"/>
            <a:endParaRPr lang="en-US" dirty="0" smtClean="0"/>
          </a:p>
          <a:p>
            <a:pPr lvl="0"/>
            <a:r>
              <a:rPr lang="en-US" dirty="0" smtClean="0"/>
              <a:t>Domination by one or more members.</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linds(horizontal)">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blinds(horizontal)">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Effect transition="in" filter="blinds(horizontal)">
                                      <p:cBhvr>
                                        <p:cTn id="27" dur="500"/>
                                        <p:tgtEl>
                                          <p:spTgt spid="3">
                                            <p:txEl>
                                              <p:pRg st="6" end="6"/>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3">
                                            <p:txEl>
                                              <p:pRg st="8" end="8"/>
                                            </p:txEl>
                                          </p:spTgt>
                                        </p:tgtEl>
                                        <p:attrNameLst>
                                          <p:attrName>style.visibility</p:attrName>
                                        </p:attrNameLst>
                                      </p:cBhvr>
                                      <p:to>
                                        <p:strVal val="visible"/>
                                      </p:to>
                                    </p:set>
                                    <p:animEffect transition="in" filter="blinds(horizontal)">
                                      <p:cBhvr>
                                        <p:cTn id="32"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POWER</a:t>
            </a:r>
            <a:endParaRPr lang="en-US" dirty="0"/>
          </a:p>
        </p:txBody>
      </p:sp>
      <p:sp>
        <p:nvSpPr>
          <p:cNvPr id="3" name="Content Placeholder 2"/>
          <p:cNvSpPr>
            <a:spLocks noGrp="1"/>
          </p:cNvSpPr>
          <p:nvPr>
            <p:ph idx="1"/>
          </p:nvPr>
        </p:nvSpPr>
        <p:spPr/>
        <p:txBody>
          <a:bodyPr/>
          <a:lstStyle/>
          <a:p>
            <a:pPr>
              <a:buNone/>
            </a:pPr>
            <a:r>
              <a:rPr lang="en-US" b="1" dirty="0" smtClean="0"/>
              <a:t>What is Power? </a:t>
            </a:r>
            <a:endParaRPr lang="en-US" b="1" dirty="0" smtClean="0"/>
          </a:p>
          <a:p>
            <a:pPr lvl="0"/>
            <a:r>
              <a:rPr lang="en-US" dirty="0" smtClean="0"/>
              <a:t>Power is the capacity of an individual, team, group or organization to influence others.</a:t>
            </a:r>
          </a:p>
          <a:p>
            <a:pPr lvl="0"/>
            <a:r>
              <a:rPr lang="en-US" dirty="0" smtClean="0"/>
              <a:t>It is the probability that one person within a social setup is in a position to carry out his own will / wish despite resistance from others. </a:t>
            </a:r>
          </a:p>
          <a:p>
            <a:pPr lvl="0"/>
            <a:r>
              <a:rPr lang="en-US" dirty="0" smtClean="0"/>
              <a:t>It is the potential ability to influence </a:t>
            </a:r>
            <a:r>
              <a:rPr lang="en-US" dirty="0" err="1" smtClean="0"/>
              <a:t>behaviour</a:t>
            </a:r>
            <a:r>
              <a:rPr lang="en-US" dirty="0" smtClean="0"/>
              <a:t>, to change the course of events, to overcome resistance and to make people do things which they normally refuse. </a:t>
            </a:r>
          </a:p>
          <a:p>
            <a:pPr>
              <a:buNone/>
            </a:pP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linds(horizontal)">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blinds(horizontal)">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blinds(horizontal)">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blinds(horizontal)">
                                      <p:cBhvr>
                                        <p:cTn id="2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Sources or classification or bases of power</a:t>
            </a:r>
            <a:endParaRPr lang="en-US" dirty="0"/>
          </a:p>
        </p:txBody>
      </p:sp>
      <p:sp>
        <p:nvSpPr>
          <p:cNvPr id="3" name="Content Placeholder 2"/>
          <p:cNvSpPr>
            <a:spLocks noGrp="1"/>
          </p:cNvSpPr>
          <p:nvPr>
            <p:ph idx="1"/>
          </p:nvPr>
        </p:nvSpPr>
        <p:spPr/>
        <p:txBody>
          <a:bodyPr>
            <a:normAutofit lnSpcReduction="10000"/>
          </a:bodyPr>
          <a:lstStyle/>
          <a:p>
            <a:pPr>
              <a:buNone/>
            </a:pPr>
            <a:r>
              <a:rPr lang="en-US" dirty="0" smtClean="0"/>
              <a:t>	Power </a:t>
            </a:r>
            <a:r>
              <a:rPr lang="en-US" dirty="0" smtClean="0"/>
              <a:t>can be classified under two categories </a:t>
            </a:r>
            <a:r>
              <a:rPr lang="en-US" i="1" dirty="0" smtClean="0"/>
              <a:t>i.e.</a:t>
            </a:r>
            <a:r>
              <a:rPr lang="en-US" dirty="0" smtClean="0"/>
              <a:t> formal power and personal power. In all there are five sources. </a:t>
            </a:r>
            <a:endParaRPr lang="en-US" dirty="0" smtClean="0"/>
          </a:p>
          <a:p>
            <a:pPr>
              <a:buNone/>
            </a:pPr>
            <a:r>
              <a:rPr lang="en-US" b="1" i="1" dirty="0" smtClean="0"/>
              <a:t>Formal Power:</a:t>
            </a:r>
            <a:endParaRPr lang="en-US" dirty="0" smtClean="0"/>
          </a:p>
          <a:p>
            <a:pPr>
              <a:buNone/>
            </a:pPr>
            <a:r>
              <a:rPr lang="en-US" dirty="0" smtClean="0"/>
              <a:t>	reward power</a:t>
            </a:r>
          </a:p>
          <a:p>
            <a:pPr>
              <a:buNone/>
            </a:pPr>
            <a:r>
              <a:rPr lang="en-US" dirty="0" smtClean="0"/>
              <a:t>	</a:t>
            </a:r>
            <a:r>
              <a:rPr lang="en-US" dirty="0" smtClean="0"/>
              <a:t>coercive power</a:t>
            </a:r>
          </a:p>
          <a:p>
            <a:pPr>
              <a:buNone/>
            </a:pPr>
            <a:r>
              <a:rPr lang="en-US" dirty="0" smtClean="0"/>
              <a:t>	</a:t>
            </a:r>
            <a:r>
              <a:rPr lang="en-US" dirty="0" smtClean="0"/>
              <a:t>legitimate power</a:t>
            </a:r>
          </a:p>
          <a:p>
            <a:pPr>
              <a:buNone/>
            </a:pPr>
            <a:r>
              <a:rPr lang="en-US" b="1" i="1" dirty="0" smtClean="0"/>
              <a:t>Personal power</a:t>
            </a:r>
            <a:r>
              <a:rPr lang="en-US" b="1" i="1" dirty="0" smtClean="0"/>
              <a:t>:</a:t>
            </a:r>
          </a:p>
          <a:p>
            <a:pPr>
              <a:buNone/>
            </a:pPr>
            <a:r>
              <a:rPr lang="en-US" b="1" i="1" dirty="0" smtClean="0"/>
              <a:t>	</a:t>
            </a:r>
            <a:r>
              <a:rPr lang="en-US" b="1" i="1" dirty="0" smtClean="0"/>
              <a:t>referent power  </a:t>
            </a:r>
          </a:p>
          <a:p>
            <a:pPr>
              <a:buNone/>
            </a:pPr>
            <a:r>
              <a:rPr lang="en-US" b="1" i="1" dirty="0" smtClean="0"/>
              <a:t>	expert power</a:t>
            </a:r>
            <a:endParaRPr lang="en-US" i="1" dirty="0" smtClean="0"/>
          </a:p>
          <a:p>
            <a:pPr>
              <a:buNone/>
            </a:pPr>
            <a:endParaRPr lang="en-US" dirty="0" smtClean="0"/>
          </a:p>
          <a:p>
            <a:pPr>
              <a:buNone/>
            </a:pPr>
            <a:endParaRPr lang="en-US" dirty="0" smtClean="0"/>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linds(horizontal)">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blinds(horizontal)">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blinds(horizontal)">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blinds(horizontal)">
                                      <p:cBhvr>
                                        <p:cTn id="27" dur="5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blinds(horizontal)">
                                      <p:cBhvr>
                                        <p:cTn id="32" dur="500"/>
                                        <p:tgtEl>
                                          <p:spTgt spid="3">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Effect transition="in" filter="blinds(horizontal)">
                                      <p:cBhvr>
                                        <p:cTn id="37" dur="500"/>
                                        <p:tgtEl>
                                          <p:spTgt spid="3">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grpId="0" nodeType="clickEffect">
                                  <p:stCondLst>
                                    <p:cond delay="0"/>
                                  </p:stCondLst>
                                  <p:childTnLst>
                                    <p:set>
                                      <p:cBhvr>
                                        <p:cTn id="41" dur="1" fill="hold">
                                          <p:stCondLst>
                                            <p:cond delay="0"/>
                                          </p:stCondLst>
                                        </p:cTn>
                                        <p:tgtEl>
                                          <p:spTgt spid="3">
                                            <p:txEl>
                                              <p:pRg st="6" end="6"/>
                                            </p:txEl>
                                          </p:spTgt>
                                        </p:tgtEl>
                                        <p:attrNameLst>
                                          <p:attrName>style.visibility</p:attrName>
                                        </p:attrNameLst>
                                      </p:cBhvr>
                                      <p:to>
                                        <p:strVal val="visible"/>
                                      </p:to>
                                    </p:set>
                                    <p:animEffect transition="in" filter="blinds(horizontal)">
                                      <p:cBhvr>
                                        <p:cTn id="42" dur="500"/>
                                        <p:tgtEl>
                                          <p:spTgt spid="3">
                                            <p:txEl>
                                              <p:pRg st="6" end="6"/>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3" presetClass="entr" presetSubtype="10" fill="hold" grpId="0" nodeType="clickEffect">
                                  <p:stCondLst>
                                    <p:cond delay="0"/>
                                  </p:stCondLst>
                                  <p:childTnLst>
                                    <p:set>
                                      <p:cBhvr>
                                        <p:cTn id="46" dur="1" fill="hold">
                                          <p:stCondLst>
                                            <p:cond delay="0"/>
                                          </p:stCondLst>
                                        </p:cTn>
                                        <p:tgtEl>
                                          <p:spTgt spid="3">
                                            <p:txEl>
                                              <p:pRg st="7" end="7"/>
                                            </p:txEl>
                                          </p:spTgt>
                                        </p:tgtEl>
                                        <p:attrNameLst>
                                          <p:attrName>style.visibility</p:attrName>
                                        </p:attrNameLst>
                                      </p:cBhvr>
                                      <p:to>
                                        <p:strVal val="visible"/>
                                      </p:to>
                                    </p:set>
                                    <p:animEffect transition="in" filter="blinds(horizontal)">
                                      <p:cBhvr>
                                        <p:cTn id="47"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Politics</a:t>
            </a:r>
            <a:endParaRPr lang="en-US" dirty="0"/>
          </a:p>
        </p:txBody>
      </p:sp>
      <p:sp>
        <p:nvSpPr>
          <p:cNvPr id="3" name="Content Placeholder 2"/>
          <p:cNvSpPr>
            <a:spLocks noGrp="1"/>
          </p:cNvSpPr>
          <p:nvPr>
            <p:ph idx="1"/>
          </p:nvPr>
        </p:nvSpPr>
        <p:spPr/>
        <p:txBody>
          <a:bodyPr/>
          <a:lstStyle/>
          <a:p>
            <a:pPr>
              <a:buNone/>
            </a:pPr>
            <a:r>
              <a:rPr lang="en-US" dirty="0" smtClean="0"/>
              <a:t>	</a:t>
            </a:r>
          </a:p>
          <a:p>
            <a:pPr>
              <a:buNone/>
            </a:pPr>
            <a:r>
              <a:rPr lang="en-US" dirty="0" smtClean="0"/>
              <a:t>	</a:t>
            </a:r>
            <a:r>
              <a:rPr lang="en-US" dirty="0" smtClean="0"/>
              <a:t>Organizational </a:t>
            </a:r>
            <a:r>
              <a:rPr lang="en-US" dirty="0" smtClean="0"/>
              <a:t>politics is </a:t>
            </a:r>
            <a:r>
              <a:rPr lang="en-US" dirty="0" err="1" smtClean="0"/>
              <a:t>behaviour</a:t>
            </a:r>
            <a:r>
              <a:rPr lang="en-US" dirty="0" smtClean="0"/>
              <a:t> of an individual which others perceive as self – serving tactics for the individual’s personal gain at the cost of other persons or even the organization. </a:t>
            </a:r>
            <a:endParaRPr lang="en-US" dirty="0" smtClean="0"/>
          </a:p>
          <a:p>
            <a:pPr>
              <a:buNone/>
            </a:pPr>
            <a:r>
              <a:rPr lang="en-US" dirty="0" smtClean="0"/>
              <a:t>	</a:t>
            </a:r>
            <a:r>
              <a:rPr lang="en-US" dirty="0" smtClean="0"/>
              <a:t>Political </a:t>
            </a:r>
            <a:r>
              <a:rPr lang="en-US" dirty="0" err="1" smtClean="0"/>
              <a:t>behaviour</a:t>
            </a:r>
            <a:r>
              <a:rPr lang="en-US" dirty="0" smtClean="0"/>
              <a:t>, which is closely associated with organizational politics are activities of an individual which are not required of the individual’s formal role. </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Nature of Organizational Politics </a:t>
            </a:r>
            <a:endParaRPr lang="en-US" dirty="0"/>
          </a:p>
        </p:txBody>
      </p:sp>
      <p:sp>
        <p:nvSpPr>
          <p:cNvPr id="3" name="Content Placeholder 2"/>
          <p:cNvSpPr>
            <a:spLocks noGrp="1"/>
          </p:cNvSpPr>
          <p:nvPr>
            <p:ph idx="1"/>
          </p:nvPr>
        </p:nvSpPr>
        <p:spPr/>
        <p:txBody>
          <a:bodyPr>
            <a:normAutofit fontScale="77500" lnSpcReduction="20000"/>
          </a:bodyPr>
          <a:lstStyle/>
          <a:p>
            <a:pPr lvl="0"/>
            <a:r>
              <a:rPr lang="en-US" dirty="0" smtClean="0"/>
              <a:t>Politics in organization is a fact of life. There is politics in every group / organization. </a:t>
            </a:r>
          </a:p>
          <a:p>
            <a:pPr lvl="0"/>
            <a:r>
              <a:rPr lang="en-US" dirty="0" smtClean="0"/>
              <a:t>Personal experiences, hunches and anecdotes have shown that organizational </a:t>
            </a:r>
            <a:r>
              <a:rPr lang="en-US" dirty="0" err="1" smtClean="0"/>
              <a:t>behaviour</a:t>
            </a:r>
            <a:r>
              <a:rPr lang="en-US" dirty="0" smtClean="0"/>
              <a:t> is often political in nature. </a:t>
            </a:r>
          </a:p>
          <a:p>
            <a:pPr lvl="0"/>
            <a:r>
              <a:rPr lang="en-US" dirty="0" smtClean="0"/>
              <a:t>Politics is not a simple process: It varies from organization to organization and even from unit to unit within an organization. </a:t>
            </a:r>
          </a:p>
          <a:p>
            <a:pPr lvl="0"/>
            <a:r>
              <a:rPr lang="en-US" dirty="0" smtClean="0"/>
              <a:t>Organizations are composed of groups [coalition] which compete with one another for resources resulting in politics. </a:t>
            </a:r>
          </a:p>
          <a:p>
            <a:pPr lvl="0"/>
            <a:r>
              <a:rPr lang="en-US" dirty="0" smtClean="0"/>
              <a:t>The groups [coalitions] always seek to protect their interests, positions and power and hence indulge in politics. </a:t>
            </a:r>
          </a:p>
          <a:p>
            <a:pPr lvl="0"/>
            <a:r>
              <a:rPr lang="en-US" dirty="0" smtClean="0"/>
              <a:t>Unequal distribution of power results in dehumanizing leading to different political </a:t>
            </a:r>
            <a:r>
              <a:rPr lang="en-US" dirty="0" err="1" smtClean="0"/>
              <a:t>behaviour</a:t>
            </a:r>
            <a:r>
              <a:rPr lang="en-US" dirty="0" smtClean="0"/>
              <a:t>.</a:t>
            </a:r>
          </a:p>
          <a:p>
            <a:pPr>
              <a:buNone/>
            </a:pP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linds(horizontal)">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blinds(horizontal)">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blinds(horizontal)">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blinds(horizontal)">
                                      <p:cBhvr>
                                        <p:cTn id="27" dur="5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blinds(horizontal)">
                                      <p:cBhvr>
                                        <p:cTn id="32" dur="500"/>
                                        <p:tgtEl>
                                          <p:spTgt spid="3">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Effect transition="in" filter="blinds(horizontal)">
                                      <p:cBhvr>
                                        <p:cTn id="37"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smtClean="0"/>
              <a:t>Reasons/Factors </a:t>
            </a:r>
            <a:r>
              <a:rPr lang="en-US" sz="3600" dirty="0" smtClean="0"/>
              <a:t>which encourage organizational politics </a:t>
            </a:r>
            <a:endParaRPr lang="en-US" sz="3600" dirty="0"/>
          </a:p>
        </p:txBody>
      </p:sp>
      <p:sp>
        <p:nvSpPr>
          <p:cNvPr id="3" name="Content Placeholder 2"/>
          <p:cNvSpPr>
            <a:spLocks noGrp="1"/>
          </p:cNvSpPr>
          <p:nvPr>
            <p:ph idx="1"/>
          </p:nvPr>
        </p:nvSpPr>
        <p:spPr/>
        <p:txBody>
          <a:bodyPr>
            <a:normAutofit fontScale="77500" lnSpcReduction="20000"/>
          </a:bodyPr>
          <a:lstStyle/>
          <a:p>
            <a:pPr>
              <a:buNone/>
            </a:pPr>
            <a:r>
              <a:rPr lang="en-US" dirty="0" smtClean="0"/>
              <a:t>	There </a:t>
            </a:r>
            <a:r>
              <a:rPr lang="en-US" dirty="0" smtClean="0"/>
              <a:t>are certain areas that are relevant to the degree to which organization are political rather than rational. </a:t>
            </a:r>
          </a:p>
          <a:p>
            <a:r>
              <a:rPr lang="en-US" i="1" dirty="0" smtClean="0"/>
              <a:t>Resources:</a:t>
            </a:r>
            <a:r>
              <a:rPr lang="en-US" b="1" dirty="0" smtClean="0"/>
              <a:t> </a:t>
            </a:r>
            <a:r>
              <a:rPr lang="en-US" dirty="0" smtClean="0"/>
              <a:t> There will be more politics when the resources are critical or their availability is low. New and ‘unclaimed’ resources will also create politics. </a:t>
            </a:r>
            <a:br>
              <a:rPr lang="en-US" dirty="0" smtClean="0"/>
            </a:br>
            <a:r>
              <a:rPr lang="en-US" b="1" dirty="0" smtClean="0"/>
              <a:t> </a:t>
            </a:r>
            <a:r>
              <a:rPr lang="en-US" i="1" dirty="0" smtClean="0"/>
              <a:t>Decisions:</a:t>
            </a:r>
            <a:r>
              <a:rPr lang="en-US" dirty="0" smtClean="0"/>
              <a:t> Uncertain decisions, ambiguous decisions, decisions where there is no agreement and long range strategic decisions encourage politics. </a:t>
            </a:r>
          </a:p>
          <a:p>
            <a:r>
              <a:rPr lang="en-US" i="1" dirty="0" smtClean="0"/>
              <a:t>Goals:</a:t>
            </a:r>
            <a:r>
              <a:rPr lang="en-US" dirty="0" smtClean="0"/>
              <a:t> When the goals are not clear or ambiguous people will play politics. </a:t>
            </a:r>
          </a:p>
          <a:p>
            <a:r>
              <a:rPr lang="en-US" i="1" dirty="0" smtClean="0"/>
              <a:t>Technology and external environment:</a:t>
            </a:r>
            <a:r>
              <a:rPr lang="en-US" dirty="0" smtClean="0"/>
              <a:t> There will be politics when the technology adopted is highly complex and the external environ is volatile / turbulent.</a:t>
            </a:r>
          </a:p>
          <a:p>
            <a:r>
              <a:rPr lang="en-US" i="1" dirty="0" smtClean="0"/>
              <a:t>Organizational change:</a:t>
            </a:r>
            <a:r>
              <a:rPr lang="en-US" dirty="0" smtClean="0"/>
              <a:t> People play politics to resist any change. Any attempt for reorganization or to bring in planned organizational development leads to politics.</a:t>
            </a:r>
          </a:p>
          <a:p>
            <a:pPr>
              <a:buNone/>
            </a:pP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linds(horizontal)">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blinds(horizontal)">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blinds(horizontal)">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blinds(horizontal)">
                                      <p:cBhvr>
                                        <p:cTn id="27" dur="5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blinds(horizontal)">
                                      <p:cBhvr>
                                        <p:cTn id="3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Consequences of organizational politics </a:t>
            </a:r>
            <a:endParaRPr lang="en-US" dirty="0"/>
          </a:p>
        </p:txBody>
      </p:sp>
      <p:sp>
        <p:nvSpPr>
          <p:cNvPr id="3" name="Content Placeholder 2"/>
          <p:cNvSpPr>
            <a:spLocks noGrp="1"/>
          </p:cNvSpPr>
          <p:nvPr>
            <p:ph idx="1"/>
          </p:nvPr>
        </p:nvSpPr>
        <p:spPr/>
        <p:txBody>
          <a:bodyPr/>
          <a:lstStyle/>
          <a:p>
            <a:pPr>
              <a:buNone/>
            </a:pPr>
            <a:r>
              <a:rPr lang="en-US" dirty="0" smtClean="0"/>
              <a:t>	Organizational </a:t>
            </a:r>
            <a:r>
              <a:rPr lang="en-US" dirty="0" smtClean="0"/>
              <a:t>politics, when exceeds certain limits, lead to: </a:t>
            </a:r>
          </a:p>
          <a:p>
            <a:pPr lvl="0"/>
            <a:r>
              <a:rPr lang="en-US" dirty="0" smtClean="0"/>
              <a:t>Decreased job satisfaction</a:t>
            </a:r>
          </a:p>
          <a:p>
            <a:pPr lvl="0"/>
            <a:r>
              <a:rPr lang="en-US" dirty="0" smtClean="0"/>
              <a:t>Increased anxiety and stress</a:t>
            </a:r>
          </a:p>
          <a:p>
            <a:pPr lvl="0"/>
            <a:r>
              <a:rPr lang="en-US" dirty="0" smtClean="0"/>
              <a:t>Increased turnover</a:t>
            </a:r>
          </a:p>
          <a:p>
            <a:pPr lvl="0"/>
            <a:r>
              <a:rPr lang="en-US" dirty="0" smtClean="0"/>
              <a:t>Reduced performance </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linds(horizontal)">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blinds(horizontal)">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blinds(horizontal)">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blinds(horizontal)">
                                      <p:cBhvr>
                                        <p:cTn id="27" dur="5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blinds(horizontal)">
                                      <p:cBhvr>
                                        <p:cTn id="3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Conflict</a:t>
            </a:r>
            <a:endParaRPr lang="en-US" dirty="0"/>
          </a:p>
        </p:txBody>
      </p:sp>
      <p:sp>
        <p:nvSpPr>
          <p:cNvPr id="3" name="Content Placeholder 2"/>
          <p:cNvSpPr>
            <a:spLocks noGrp="1"/>
          </p:cNvSpPr>
          <p:nvPr>
            <p:ph idx="1"/>
          </p:nvPr>
        </p:nvSpPr>
        <p:spPr>
          <a:xfrm>
            <a:off x="457200" y="1905000"/>
            <a:ext cx="8229600" cy="4404360"/>
          </a:xfrm>
        </p:spPr>
        <p:txBody>
          <a:bodyPr/>
          <a:lstStyle/>
          <a:p>
            <a:pPr>
              <a:buNone/>
            </a:pPr>
            <a:r>
              <a:rPr lang="en-US" dirty="0" smtClean="0"/>
              <a:t>	Conflict </a:t>
            </a:r>
            <a:r>
              <a:rPr lang="en-US" dirty="0" smtClean="0"/>
              <a:t>is a process in which one person/group/organization feels/perceives that its interests or needs are opposed/challenged or negatively affected or about to be affected by other person/group/organization. </a:t>
            </a:r>
            <a:endParaRPr lang="en-US" dirty="0" smtClean="0"/>
          </a:p>
          <a:p>
            <a:pPr>
              <a:buNone/>
            </a:pPr>
            <a:r>
              <a:rPr lang="en-US" dirty="0" smtClean="0"/>
              <a:t>	</a:t>
            </a:r>
            <a:r>
              <a:rPr lang="en-US" dirty="0" smtClean="0"/>
              <a:t>Conflict </a:t>
            </a:r>
            <a:r>
              <a:rPr lang="en-US" dirty="0" smtClean="0"/>
              <a:t>occurs at different levels </a:t>
            </a:r>
            <a:r>
              <a:rPr lang="en-US" i="1" dirty="0" err="1" smtClean="0"/>
              <a:t>viz</a:t>
            </a:r>
            <a:r>
              <a:rPr lang="en-US" dirty="0" smtClean="0"/>
              <a:t> organizational, intergroup, interpersonal and intra personal.</a:t>
            </a:r>
          </a:p>
          <a:p>
            <a:pPr>
              <a:buNone/>
            </a:pPr>
            <a:endParaRPr lang="en-US" dirty="0"/>
          </a:p>
        </p:txBody>
      </p:sp>
      <p:pic>
        <p:nvPicPr>
          <p:cNvPr id="1026" name="Picture 2" descr="259 workplace"/>
          <p:cNvPicPr>
            <a:picLocks noChangeAspect="1" noChangeArrowheads="1"/>
          </p:cNvPicPr>
          <p:nvPr/>
        </p:nvPicPr>
        <p:blipFill>
          <a:blip r:embed="rId2"/>
          <a:srcRect/>
          <a:stretch>
            <a:fillRect/>
          </a:stretch>
        </p:blipFill>
        <p:spPr bwMode="auto">
          <a:xfrm>
            <a:off x="533400" y="228600"/>
            <a:ext cx="2819400" cy="175260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linds(horizontal)">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blinds(horizontal)">
                                      <p:cBhvr>
                                        <p:cTn id="17"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Types of Conflict</a:t>
            </a:r>
            <a:endParaRPr lang="en-US" dirty="0"/>
          </a:p>
        </p:txBody>
      </p:sp>
      <p:sp>
        <p:nvSpPr>
          <p:cNvPr id="3" name="Content Placeholder 2"/>
          <p:cNvSpPr>
            <a:spLocks noGrp="1"/>
          </p:cNvSpPr>
          <p:nvPr>
            <p:ph idx="1"/>
          </p:nvPr>
        </p:nvSpPr>
        <p:spPr/>
        <p:txBody>
          <a:bodyPr>
            <a:normAutofit fontScale="62500" lnSpcReduction="20000"/>
          </a:bodyPr>
          <a:lstStyle/>
          <a:p>
            <a:pPr>
              <a:buNone/>
            </a:pPr>
            <a:r>
              <a:rPr lang="en-US" dirty="0" smtClean="0"/>
              <a:t>	Whether </a:t>
            </a:r>
            <a:r>
              <a:rPr lang="en-US" dirty="0" smtClean="0"/>
              <a:t>a conflict is functional or dysfunctional depends on the type of conflict. There are different types of conflict</a:t>
            </a:r>
            <a:r>
              <a:rPr lang="en-US" dirty="0" smtClean="0"/>
              <a:t>.</a:t>
            </a:r>
          </a:p>
          <a:p>
            <a:pPr>
              <a:buNone/>
            </a:pPr>
            <a:endParaRPr lang="en-US" dirty="0" smtClean="0"/>
          </a:p>
          <a:p>
            <a:r>
              <a:rPr lang="en-US" i="1" dirty="0" smtClean="0"/>
              <a:t>Task Conflict:</a:t>
            </a:r>
            <a:r>
              <a:rPr lang="en-US" dirty="0" smtClean="0"/>
              <a:t> It is related to the content and goals of the work. Low to moderate levels of task conflict increases group performance as it stimulates discussion and generates new ideas to perform certain tasks</a:t>
            </a:r>
            <a:r>
              <a:rPr lang="en-US" dirty="0" smtClean="0"/>
              <a:t>.</a:t>
            </a:r>
          </a:p>
          <a:p>
            <a:endParaRPr lang="en-US" dirty="0" smtClean="0"/>
          </a:p>
          <a:p>
            <a:r>
              <a:rPr lang="en-US" i="1" dirty="0" smtClean="0"/>
              <a:t>Process Conflict</a:t>
            </a:r>
            <a:r>
              <a:rPr lang="en-US" dirty="0" smtClean="0"/>
              <a:t>: It is concerned with how the work gets done. For process conflict to be functional and productive, it must be kept at low level. When there is intense argument about who should do, what should be done or when to be done it becomes dysfunctional</a:t>
            </a:r>
            <a:r>
              <a:rPr lang="en-US" dirty="0" smtClean="0"/>
              <a:t>.</a:t>
            </a:r>
          </a:p>
          <a:p>
            <a:endParaRPr lang="en-US" dirty="0" smtClean="0"/>
          </a:p>
          <a:p>
            <a:r>
              <a:rPr lang="en-US" i="1" dirty="0" smtClean="0"/>
              <a:t>Relationship Conflict</a:t>
            </a:r>
            <a:r>
              <a:rPr lang="en-US" dirty="0" smtClean="0"/>
              <a:t>:</a:t>
            </a:r>
            <a:r>
              <a:rPr lang="en-US" i="1" dirty="0" smtClean="0"/>
              <a:t> </a:t>
            </a:r>
            <a:r>
              <a:rPr lang="en-US" dirty="0" smtClean="0"/>
              <a:t>It focuses on interpersonal relationships. This conflict is always dysfunctional. Friction and interpersonal animosity inherent in relationship conflicts increase personality clashes and decrease mutual understanding hindering completion of organizational tasks</a:t>
            </a:r>
            <a:r>
              <a:rPr lang="en-US" dirty="0" smtClean="0"/>
              <a:t>.</a:t>
            </a:r>
            <a:endParaRPr lang="en-US"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linds(horizontal)">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blinds(horizontal)">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Effect transition="in" filter="blinds(horizontal)">
                                      <p:cBhvr>
                                        <p:cTn id="2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Group dynamics</a:t>
            </a:r>
            <a:endParaRPr lang="en-US" dirty="0"/>
          </a:p>
        </p:txBody>
      </p:sp>
      <p:sp>
        <p:nvSpPr>
          <p:cNvPr id="3" name="Content Placeholder 2"/>
          <p:cNvSpPr>
            <a:spLocks noGrp="1"/>
          </p:cNvSpPr>
          <p:nvPr>
            <p:ph idx="1"/>
          </p:nvPr>
        </p:nvSpPr>
        <p:spPr/>
        <p:txBody>
          <a:bodyPr/>
          <a:lstStyle/>
          <a:p>
            <a:r>
              <a:rPr lang="en-US" dirty="0" smtClean="0"/>
              <a:t>Kurt </a:t>
            </a:r>
            <a:r>
              <a:rPr lang="en-US" dirty="0" err="1" smtClean="0"/>
              <a:t>Lewin</a:t>
            </a:r>
            <a:r>
              <a:rPr lang="en-US" dirty="0" smtClean="0"/>
              <a:t>, widely accepted as the father of group dynamics, coined and popularized the term, </a:t>
            </a:r>
            <a:r>
              <a:rPr lang="en-US" i="1" dirty="0" smtClean="0"/>
              <a:t>Group Dynamics</a:t>
            </a:r>
            <a:r>
              <a:rPr lang="en-US" dirty="0" smtClean="0"/>
              <a:t>, in the 1930’s.</a:t>
            </a:r>
          </a:p>
          <a:p>
            <a:r>
              <a:rPr lang="en-US" dirty="0" smtClean="0"/>
              <a:t> Group dynamics describes how a group should be organized and managed. </a:t>
            </a:r>
          </a:p>
          <a:p>
            <a:r>
              <a:rPr lang="en-US" dirty="0" smtClean="0"/>
              <a:t>Here, democratic leadership, member participation and overall cooperation are emphasized. </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linds(horizontal)">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box(in)">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blinds(horizontal)">
                                      <p:cBhvr>
                                        <p:cTn id="2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Managing conflicts </a:t>
            </a:r>
            <a:r>
              <a:rPr lang="en-US" dirty="0" smtClean="0"/>
              <a:t>/Conflict resolutions</a:t>
            </a:r>
            <a:endParaRPr lang="en-US" dirty="0"/>
          </a:p>
        </p:txBody>
      </p:sp>
      <p:sp>
        <p:nvSpPr>
          <p:cNvPr id="3" name="Content Placeholder 2"/>
          <p:cNvSpPr>
            <a:spLocks noGrp="1"/>
          </p:cNvSpPr>
          <p:nvPr>
            <p:ph idx="1"/>
          </p:nvPr>
        </p:nvSpPr>
        <p:spPr/>
        <p:txBody>
          <a:bodyPr/>
          <a:lstStyle/>
          <a:p>
            <a:pPr>
              <a:buNone/>
            </a:pPr>
            <a:r>
              <a:rPr lang="en-US" dirty="0" smtClean="0"/>
              <a:t>	</a:t>
            </a:r>
          </a:p>
          <a:p>
            <a:pPr>
              <a:buNone/>
            </a:pPr>
            <a:r>
              <a:rPr lang="en-US" dirty="0" smtClean="0"/>
              <a:t>	Conflicts </a:t>
            </a:r>
            <a:r>
              <a:rPr lang="en-US" dirty="0" smtClean="0"/>
              <a:t>can be solved through </a:t>
            </a:r>
            <a:endParaRPr lang="en-US" dirty="0" smtClean="0"/>
          </a:p>
          <a:p>
            <a:pPr>
              <a:buNone/>
            </a:pPr>
            <a:endParaRPr lang="en-US" dirty="0" smtClean="0"/>
          </a:p>
          <a:p>
            <a:pPr>
              <a:buNone/>
            </a:pPr>
            <a:r>
              <a:rPr lang="en-US" dirty="0" smtClean="0"/>
              <a:t>	I</a:t>
            </a:r>
            <a:r>
              <a:rPr lang="en-US" dirty="0" smtClean="0"/>
              <a:t>nterpersonal </a:t>
            </a:r>
            <a:r>
              <a:rPr lang="en-US" dirty="0" smtClean="0"/>
              <a:t>approach as well </a:t>
            </a:r>
            <a:r>
              <a:rPr lang="en-US" dirty="0" smtClean="0"/>
              <a:t>as</a:t>
            </a:r>
          </a:p>
          <a:p>
            <a:pPr>
              <a:buNone/>
            </a:pPr>
            <a:endParaRPr lang="en-US" dirty="0" smtClean="0"/>
          </a:p>
          <a:p>
            <a:pPr>
              <a:buNone/>
            </a:pPr>
            <a:r>
              <a:rPr lang="en-US" dirty="0" smtClean="0"/>
              <a:t>	S</a:t>
            </a:r>
            <a:r>
              <a:rPr lang="en-US" dirty="0" smtClean="0"/>
              <a:t>tructural </a:t>
            </a:r>
            <a:r>
              <a:rPr lang="en-US" dirty="0" smtClean="0"/>
              <a:t>approach.</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linds(horizontal)">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blinds(horizontal)">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blinds(horizontal)">
                                      <p:cBhvr>
                                        <p:cTn id="27"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i="1" dirty="0" smtClean="0"/>
              <a:t>Interpersonal conflict management style </a:t>
            </a:r>
            <a:endParaRPr lang="en-US" dirty="0"/>
          </a:p>
        </p:txBody>
      </p:sp>
      <p:sp>
        <p:nvSpPr>
          <p:cNvPr id="3" name="Content Placeholder 2"/>
          <p:cNvSpPr>
            <a:spLocks noGrp="1"/>
          </p:cNvSpPr>
          <p:nvPr>
            <p:ph idx="1"/>
          </p:nvPr>
        </p:nvSpPr>
        <p:spPr/>
        <p:txBody>
          <a:bodyPr/>
          <a:lstStyle/>
          <a:p>
            <a:pPr marL="651510" indent="-514350">
              <a:buAutoNum type="arabicPeriod"/>
            </a:pPr>
            <a:endParaRPr lang="en-US" dirty="0" smtClean="0"/>
          </a:p>
          <a:p>
            <a:pPr marL="651510" indent="-514350">
              <a:buAutoNum type="arabicPeriod"/>
            </a:pPr>
            <a:r>
              <a:rPr lang="en-US" dirty="0" smtClean="0"/>
              <a:t>Avoiding</a:t>
            </a:r>
          </a:p>
          <a:p>
            <a:pPr marL="651510" indent="-514350">
              <a:buAutoNum type="arabicPeriod"/>
            </a:pPr>
            <a:r>
              <a:rPr lang="en-US" dirty="0" smtClean="0"/>
              <a:t>Competing </a:t>
            </a:r>
          </a:p>
          <a:p>
            <a:pPr marL="651510" indent="-514350">
              <a:buAutoNum type="arabicPeriod"/>
            </a:pPr>
            <a:r>
              <a:rPr lang="en-US" dirty="0" smtClean="0"/>
              <a:t>Compromising</a:t>
            </a:r>
          </a:p>
          <a:p>
            <a:pPr marL="651510" indent="-514350">
              <a:buAutoNum type="arabicPeriod"/>
            </a:pPr>
            <a:r>
              <a:rPr lang="en-US" dirty="0" smtClean="0"/>
              <a:t>Problem solving</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i="1" dirty="0" smtClean="0"/>
              <a:t>Structural approaches to conflict </a:t>
            </a:r>
            <a:r>
              <a:rPr lang="en-US" i="1" dirty="0" smtClean="0"/>
              <a:t>management</a:t>
            </a:r>
            <a:endParaRPr lang="en-US" dirty="0"/>
          </a:p>
        </p:txBody>
      </p:sp>
      <p:sp>
        <p:nvSpPr>
          <p:cNvPr id="3" name="Content Placeholder 2"/>
          <p:cNvSpPr>
            <a:spLocks noGrp="1"/>
          </p:cNvSpPr>
          <p:nvPr>
            <p:ph idx="1"/>
          </p:nvPr>
        </p:nvSpPr>
        <p:spPr/>
        <p:txBody>
          <a:bodyPr>
            <a:normAutofit/>
          </a:bodyPr>
          <a:lstStyle/>
          <a:p>
            <a:r>
              <a:rPr lang="en-US" i="1" dirty="0" smtClean="0"/>
              <a:t>Concentrating on </a:t>
            </a:r>
            <a:r>
              <a:rPr lang="en-US" i="1" dirty="0" err="1" smtClean="0"/>
              <a:t>superordinate</a:t>
            </a:r>
            <a:r>
              <a:rPr lang="en-US" i="1" dirty="0" smtClean="0"/>
              <a:t> </a:t>
            </a:r>
            <a:r>
              <a:rPr lang="en-US" i="1" dirty="0" smtClean="0"/>
              <a:t>goals</a:t>
            </a:r>
            <a:endParaRPr lang="en-US" dirty="0" smtClean="0"/>
          </a:p>
          <a:p>
            <a:r>
              <a:rPr lang="en-US" i="1" dirty="0" smtClean="0"/>
              <a:t>Reducing employee’s </a:t>
            </a:r>
            <a:r>
              <a:rPr lang="en-US" i="1" dirty="0" smtClean="0"/>
              <a:t>diversity</a:t>
            </a:r>
            <a:endParaRPr lang="en-US" dirty="0" smtClean="0"/>
          </a:p>
          <a:p>
            <a:r>
              <a:rPr lang="en-US" i="1" dirty="0" smtClean="0"/>
              <a:t>Increasing </a:t>
            </a:r>
            <a:r>
              <a:rPr lang="en-US" i="1" dirty="0" smtClean="0"/>
              <a:t>resources</a:t>
            </a:r>
            <a:endParaRPr lang="en-US" dirty="0" smtClean="0"/>
          </a:p>
          <a:p>
            <a:r>
              <a:rPr lang="en-US" i="1" dirty="0" smtClean="0"/>
              <a:t>Reducing task interdependence</a:t>
            </a:r>
            <a:endParaRPr lang="en-US" dirty="0" smtClean="0"/>
          </a:p>
          <a:p>
            <a:r>
              <a:rPr lang="en-US" i="1" dirty="0" smtClean="0"/>
              <a:t>Adequate communication</a:t>
            </a:r>
            <a:endParaRPr lang="en-US" dirty="0" smtClean="0"/>
          </a:p>
          <a:p>
            <a:r>
              <a:rPr lang="en-US" i="1" dirty="0" smtClean="0"/>
              <a:t>Clarifying </a:t>
            </a:r>
            <a:r>
              <a:rPr lang="en-US" i="1" dirty="0" smtClean="0"/>
              <a:t>rules and </a:t>
            </a:r>
            <a:r>
              <a:rPr lang="en-US" i="1" dirty="0" smtClean="0"/>
              <a:t>procedures</a:t>
            </a:r>
            <a:r>
              <a:rPr lang="en-US" dirty="0" smtClean="0"/>
              <a:t>.</a:t>
            </a:r>
            <a:endParaRPr lang="en-US" dirty="0" smtClean="0"/>
          </a:p>
          <a:p>
            <a:pPr>
              <a:buNone/>
            </a:pP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linds(horizontal)">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blinds(horizontal)">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blinds(horizontal)">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blinds(horizontal)">
                                      <p:cBhvr>
                                        <p:cTn id="27" dur="5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blinds(horizontal)">
                                      <p:cBhvr>
                                        <p:cTn id="32" dur="500"/>
                                        <p:tgtEl>
                                          <p:spTgt spid="3">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Effect transition="in" filter="blinds(horizontal)">
                                      <p:cBhvr>
                                        <p:cTn id="37"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Third-party conflict resolution</a:t>
            </a:r>
            <a:endParaRPr lang="en-US" dirty="0"/>
          </a:p>
        </p:txBody>
      </p:sp>
      <p:sp>
        <p:nvSpPr>
          <p:cNvPr id="3" name="Content Placeholder 2"/>
          <p:cNvSpPr>
            <a:spLocks noGrp="1"/>
          </p:cNvSpPr>
          <p:nvPr>
            <p:ph idx="1"/>
          </p:nvPr>
        </p:nvSpPr>
        <p:spPr>
          <a:xfrm>
            <a:off x="457200" y="1752600"/>
            <a:ext cx="8229600" cy="4556760"/>
          </a:xfrm>
        </p:spPr>
        <p:txBody>
          <a:bodyPr/>
          <a:lstStyle/>
          <a:p>
            <a:pPr>
              <a:buNone/>
            </a:pPr>
            <a:r>
              <a:rPr lang="en-US" dirty="0" smtClean="0"/>
              <a:t>	Third </a:t>
            </a:r>
            <a:r>
              <a:rPr lang="en-US" dirty="0" smtClean="0"/>
              <a:t>party conflict resolution is any attempt by a relatively neutral person to help the parties resolve their difference and come to a reasonable agreement</a:t>
            </a:r>
            <a:r>
              <a:rPr lang="en-US" dirty="0" smtClean="0"/>
              <a:t>.</a:t>
            </a:r>
          </a:p>
          <a:p>
            <a:pPr>
              <a:buNone/>
            </a:pPr>
            <a:endParaRPr lang="en-US" dirty="0" smtClean="0"/>
          </a:p>
          <a:p>
            <a:pPr>
              <a:buNone/>
            </a:pPr>
            <a:r>
              <a:rPr lang="en-US" dirty="0" smtClean="0"/>
              <a:t>	There </a:t>
            </a:r>
            <a:r>
              <a:rPr lang="en-US" dirty="0" smtClean="0"/>
              <a:t>are different types of third-party conflict resolution.</a:t>
            </a:r>
          </a:p>
          <a:p>
            <a:pPr>
              <a:buNone/>
            </a:pPr>
            <a:endParaRPr lang="en-US" dirty="0" smtClean="0"/>
          </a:p>
          <a:p>
            <a:pPr>
              <a:buNone/>
            </a:pPr>
            <a:endParaRPr lang="en-US" dirty="0"/>
          </a:p>
        </p:txBody>
      </p:sp>
      <p:pic>
        <p:nvPicPr>
          <p:cNvPr id="2050" name="Picture 2" descr="Page 140A"/>
          <p:cNvPicPr>
            <a:picLocks noChangeAspect="1" noChangeArrowheads="1"/>
          </p:cNvPicPr>
          <p:nvPr/>
        </p:nvPicPr>
        <p:blipFill>
          <a:blip r:embed="rId2" cstate="print"/>
          <a:srcRect/>
          <a:stretch>
            <a:fillRect/>
          </a:stretch>
        </p:blipFill>
        <p:spPr bwMode="auto">
          <a:xfrm>
            <a:off x="5638800" y="4800600"/>
            <a:ext cx="3505200" cy="2238375"/>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linds(horizontal)">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1828800"/>
            <a:ext cx="8229600" cy="4480560"/>
          </a:xfrm>
        </p:spPr>
        <p:txBody>
          <a:bodyPr>
            <a:normAutofit fontScale="92500" lnSpcReduction="10000"/>
          </a:bodyPr>
          <a:lstStyle/>
          <a:p>
            <a:pPr marL="651510" indent="-514350">
              <a:buFont typeface="Wingdings 2"/>
              <a:buAutoNum type="arabicPeriod"/>
            </a:pPr>
            <a:r>
              <a:rPr lang="en-US" dirty="0" smtClean="0"/>
              <a:t>Arbitration - </a:t>
            </a:r>
            <a:endParaRPr lang="en-US" dirty="0" smtClean="0"/>
          </a:p>
          <a:p>
            <a:pPr marL="651510" indent="-514350">
              <a:buNone/>
            </a:pPr>
            <a:r>
              <a:rPr lang="en-US" dirty="0" smtClean="0"/>
              <a:t>      Arbitrators </a:t>
            </a:r>
            <a:r>
              <a:rPr lang="en-US" dirty="0" smtClean="0"/>
              <a:t>have </a:t>
            </a:r>
            <a:endParaRPr lang="en-US" dirty="0" smtClean="0"/>
          </a:p>
          <a:p>
            <a:pPr marL="651510" indent="-514350">
              <a:buNone/>
            </a:pPr>
            <a:r>
              <a:rPr lang="en-US" dirty="0" smtClean="0"/>
              <a:t> </a:t>
            </a:r>
            <a:r>
              <a:rPr lang="en-US" dirty="0" smtClean="0"/>
              <a:t>     high </a:t>
            </a:r>
            <a:r>
              <a:rPr lang="en-US" dirty="0" smtClean="0"/>
              <a:t>control over </a:t>
            </a:r>
            <a:endParaRPr lang="en-US" dirty="0" smtClean="0"/>
          </a:p>
          <a:p>
            <a:pPr marL="651510" indent="-514350">
              <a:buNone/>
            </a:pPr>
            <a:r>
              <a:rPr lang="en-US" dirty="0" smtClean="0"/>
              <a:t> </a:t>
            </a:r>
            <a:r>
              <a:rPr lang="en-US" dirty="0" smtClean="0"/>
              <a:t>    the </a:t>
            </a:r>
            <a:r>
              <a:rPr lang="en-US" dirty="0" smtClean="0"/>
              <a:t>final decision</a:t>
            </a:r>
            <a:endParaRPr lang="en-US" dirty="0" smtClean="0"/>
          </a:p>
          <a:p>
            <a:pPr marL="651510" indent="-514350">
              <a:buNone/>
            </a:pPr>
            <a:r>
              <a:rPr lang="en-US" dirty="0" smtClean="0"/>
              <a:t>2.	Mediation-Mediator</a:t>
            </a:r>
            <a:r>
              <a:rPr lang="en-US" dirty="0" smtClean="0"/>
              <a:t>, a neutral third party, facilitates a negotiated solution by using reasoning, persuasion and suggestions for alternatives</a:t>
            </a:r>
            <a:endParaRPr lang="en-US" dirty="0" smtClean="0"/>
          </a:p>
          <a:p>
            <a:pPr marL="651510" indent="-514350">
              <a:buNone/>
            </a:pPr>
            <a:r>
              <a:rPr lang="en-US" dirty="0" smtClean="0"/>
              <a:t>3.	Consultancy-A </a:t>
            </a:r>
            <a:r>
              <a:rPr lang="en-US" dirty="0" smtClean="0"/>
              <a:t>conciliator is a trusted third party who provides an informal communication link between the opposing parties</a:t>
            </a:r>
            <a:endParaRPr lang="en-US" dirty="0"/>
          </a:p>
        </p:txBody>
      </p:sp>
      <p:pic>
        <p:nvPicPr>
          <p:cNvPr id="4" name="Picture 2" descr="Page 140A"/>
          <p:cNvPicPr>
            <a:picLocks noChangeAspect="1" noChangeArrowheads="1"/>
          </p:cNvPicPr>
          <p:nvPr/>
        </p:nvPicPr>
        <p:blipFill>
          <a:blip r:embed="rId2"/>
          <a:srcRect/>
          <a:stretch>
            <a:fillRect/>
          </a:stretch>
        </p:blipFill>
        <p:spPr bwMode="auto">
          <a:xfrm>
            <a:off x="4114800" y="457200"/>
            <a:ext cx="4800600" cy="320040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blinds(horizontal)">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US" dirty="0" smtClean="0"/>
              <a:t>Group dynamics consists of a set of techniques such as role playing, brainstorming, group therapy, sensitivity training, team building, transactional analysis, focus groups, leaders groups, </a:t>
            </a:r>
            <a:r>
              <a:rPr lang="en-US" dirty="0" err="1" smtClean="0"/>
              <a:t>Johari</a:t>
            </a:r>
            <a:r>
              <a:rPr lang="en-US" dirty="0" smtClean="0"/>
              <a:t> Window, </a:t>
            </a:r>
            <a:r>
              <a:rPr lang="en-US" i="1" dirty="0" smtClean="0"/>
              <a:t>etc</a:t>
            </a:r>
            <a:r>
              <a:rPr lang="en-US" dirty="0" smtClean="0"/>
              <a:t>.</a:t>
            </a:r>
          </a:p>
          <a:p>
            <a:endParaRPr lang="en-US" dirty="0" smtClean="0"/>
          </a:p>
          <a:p>
            <a:r>
              <a:rPr lang="en-US" dirty="0" smtClean="0"/>
              <a:t> It deals with the internal nature of groups, that is, how groups are formed, what are the structures and processes, and how they function and affect the individual members, other groups and the organization as a whole.</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linds(horizontal)">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do people join groups?</a:t>
            </a:r>
            <a:endParaRPr lang="en-US" dirty="0"/>
          </a:p>
        </p:txBody>
      </p:sp>
      <p:sp>
        <p:nvSpPr>
          <p:cNvPr id="3" name="Content Placeholder 2"/>
          <p:cNvSpPr>
            <a:spLocks noGrp="1"/>
          </p:cNvSpPr>
          <p:nvPr>
            <p:ph idx="1"/>
          </p:nvPr>
        </p:nvSpPr>
        <p:spPr/>
        <p:txBody>
          <a:bodyPr/>
          <a:lstStyle/>
          <a:p>
            <a:r>
              <a:rPr lang="en-US" dirty="0" smtClean="0"/>
              <a:t>No single reason can be given to the question. People join different groups depending on the benefits provided by each group.</a:t>
            </a:r>
          </a:p>
          <a:p>
            <a:r>
              <a:rPr lang="en-US" dirty="0" smtClean="0"/>
              <a:t>People join groups mostly for </a:t>
            </a:r>
            <a:r>
              <a:rPr lang="en-US" i="1" dirty="0" smtClean="0"/>
              <a:t>security, status, self-esteem, affiliation, power and goal attainment </a:t>
            </a:r>
          </a:p>
          <a:p>
            <a:endParaRPr lang="en-US" sz="2000" i="1" dirty="0" smtClean="0"/>
          </a:p>
          <a:p>
            <a:endParaRPr lang="en-US" sz="2000" i="1" dirty="0" smtClean="0"/>
          </a:p>
          <a:p>
            <a:r>
              <a:rPr lang="en-US" sz="2000" i="1" dirty="0" smtClean="0"/>
              <a:t>as explained in the next slide</a:t>
            </a:r>
          </a:p>
          <a:p>
            <a:pPr>
              <a:buNone/>
            </a:pP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linds(horizontal)">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blinds(horizontal)">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blinds(horizontal)">
                                      <p:cBhvr>
                                        <p:cTn id="2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fontScale="55000" lnSpcReduction="20000"/>
          </a:bodyPr>
          <a:lstStyle/>
          <a:p>
            <a:pPr lvl="0"/>
            <a:r>
              <a:rPr lang="en-US" sz="3300" i="1" dirty="0" smtClean="0"/>
              <a:t>Security:</a:t>
            </a:r>
            <a:r>
              <a:rPr lang="en-US" sz="3300" dirty="0" smtClean="0"/>
              <a:t> Individuals feel that they can reduce the insecurity of being alone. People feel stronger or confident when they are in a group..[</a:t>
            </a:r>
            <a:r>
              <a:rPr lang="en-US" sz="3300" i="1" dirty="0" smtClean="0"/>
              <a:t>e.g.</a:t>
            </a:r>
            <a:r>
              <a:rPr lang="en-US" sz="3300" dirty="0" smtClean="0"/>
              <a:t> Construction workers joining as a group under a particular contractor]</a:t>
            </a:r>
          </a:p>
          <a:p>
            <a:pPr lvl="0"/>
            <a:r>
              <a:rPr lang="en-US" sz="3300" i="1" dirty="0" smtClean="0"/>
              <a:t>Status:</a:t>
            </a:r>
            <a:r>
              <a:rPr lang="en-US" sz="3300" dirty="0" smtClean="0"/>
              <a:t> To feel more important and to get recognition for status people join high-profile, influential or popular/visible groups. [</a:t>
            </a:r>
            <a:r>
              <a:rPr lang="en-US" sz="3300" i="1" dirty="0" smtClean="0"/>
              <a:t>e.g.</a:t>
            </a:r>
            <a:r>
              <a:rPr lang="en-US" sz="3300" dirty="0" smtClean="0"/>
              <a:t> People joining Lion’s club or Rotary club]</a:t>
            </a:r>
          </a:p>
          <a:p>
            <a:pPr lvl="0"/>
            <a:r>
              <a:rPr lang="en-US" sz="3300" i="1" dirty="0" smtClean="0"/>
              <a:t>Self-esteem: </a:t>
            </a:r>
            <a:r>
              <a:rPr lang="en-US" sz="3300" dirty="0" smtClean="0"/>
              <a:t>As people feel that their value of self-esteem gets enhanced they join groups.. [</a:t>
            </a:r>
            <a:r>
              <a:rPr lang="en-US" sz="3300" i="1" dirty="0" smtClean="0"/>
              <a:t>e.</a:t>
            </a:r>
            <a:r>
              <a:rPr lang="en-US" sz="3300" dirty="0" smtClean="0"/>
              <a:t>g. Business people becoming members of elite clubs]</a:t>
            </a:r>
          </a:p>
          <a:p>
            <a:pPr lvl="0"/>
            <a:r>
              <a:rPr lang="en-US" sz="3300" i="1" dirty="0" smtClean="0"/>
              <a:t>Affiliation:</a:t>
            </a:r>
            <a:r>
              <a:rPr lang="en-US" sz="3300" dirty="0" smtClean="0"/>
              <a:t> As social beings, people’s social needs are met in groups. Regular interactions satisfy members’ social needs. [</a:t>
            </a:r>
            <a:r>
              <a:rPr lang="en-US" sz="3300" i="1" dirty="0" smtClean="0"/>
              <a:t>e.</a:t>
            </a:r>
            <a:r>
              <a:rPr lang="en-US" sz="3300" dirty="0" smtClean="0"/>
              <a:t>g. Residents becoming members of local residents’ welfare associations]</a:t>
            </a:r>
          </a:p>
          <a:p>
            <a:pPr lvl="0"/>
            <a:r>
              <a:rPr lang="en-US" sz="3300" i="1" dirty="0" smtClean="0"/>
              <a:t>Power:</a:t>
            </a:r>
            <a:r>
              <a:rPr lang="en-US" sz="3300" dirty="0" smtClean="0"/>
              <a:t> As unity is strength, what cannot be accomplished as individuals can be attained as a group. There is power in numbers. [</a:t>
            </a:r>
            <a:r>
              <a:rPr lang="en-US" sz="3300" i="1" dirty="0" smtClean="0"/>
              <a:t>e.</a:t>
            </a:r>
            <a:r>
              <a:rPr lang="en-US" sz="3300" dirty="0" smtClean="0"/>
              <a:t>g. Employees joining trade unions]</a:t>
            </a:r>
          </a:p>
          <a:p>
            <a:pPr lvl="0"/>
            <a:r>
              <a:rPr lang="en-US" sz="3300" i="1" dirty="0" smtClean="0"/>
              <a:t>Goal attainment:</a:t>
            </a:r>
            <a:r>
              <a:rPr lang="en-US" sz="3300" dirty="0" smtClean="0"/>
              <a:t> As many tasks cannot be carried out by individual persons, a group of persons is needed. Groups help pooling of knowledge, talents or power to accomplish difficult tasks. [</a:t>
            </a:r>
            <a:r>
              <a:rPr lang="en-US" sz="3300" i="1" dirty="0" smtClean="0"/>
              <a:t>e.</a:t>
            </a:r>
            <a:r>
              <a:rPr lang="en-US" sz="3300" dirty="0" smtClean="0"/>
              <a:t>g. Formation of voluntary organizations to help local society]</a:t>
            </a:r>
          </a:p>
          <a:p>
            <a:pPr>
              <a:buNone/>
            </a:pPr>
            <a:endParaRPr lang="en-US"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blinds(horizontal)">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Types of Groups</a:t>
            </a:r>
            <a:endParaRPr lang="en-US" dirty="0"/>
          </a:p>
        </p:txBody>
      </p:sp>
      <p:sp>
        <p:nvSpPr>
          <p:cNvPr id="3" name="Content Placeholder 2"/>
          <p:cNvSpPr>
            <a:spLocks noGrp="1"/>
          </p:cNvSpPr>
          <p:nvPr>
            <p:ph idx="1"/>
          </p:nvPr>
        </p:nvSpPr>
        <p:spPr/>
        <p:txBody>
          <a:bodyPr/>
          <a:lstStyle/>
          <a:p>
            <a:pPr>
              <a:buNone/>
            </a:pPr>
            <a:r>
              <a:rPr lang="en-US" dirty="0" smtClean="0"/>
              <a:t>	Groups are classified into different categories</a:t>
            </a:r>
          </a:p>
          <a:p>
            <a:pPr marL="651510" lvl="0" indent="-514350">
              <a:buAutoNum type="arabicPeriod"/>
            </a:pPr>
            <a:r>
              <a:rPr lang="en-US" i="1" dirty="0" smtClean="0"/>
              <a:t>Dyad:</a:t>
            </a:r>
            <a:r>
              <a:rPr lang="en-US" dirty="0" smtClean="0"/>
              <a:t> It is the simplest form of group consisting of just two persons. But in reality groups are more complex.</a:t>
            </a:r>
          </a:p>
          <a:p>
            <a:pPr marL="651510" lvl="0" indent="-514350">
              <a:buAutoNum type="arabicPeriod"/>
            </a:pPr>
            <a:endParaRPr lang="en-US" dirty="0" smtClean="0"/>
          </a:p>
          <a:p>
            <a:pPr>
              <a:buNone/>
            </a:pPr>
            <a:r>
              <a:rPr lang="en-US" dirty="0" smtClean="0"/>
              <a:t>2. </a:t>
            </a:r>
            <a:r>
              <a:rPr lang="en-US" i="1" dirty="0" smtClean="0"/>
              <a:t>Small Group and Primary Group:</a:t>
            </a:r>
            <a:r>
              <a:rPr lang="en-US" dirty="0" smtClean="0"/>
              <a:t> Though these two terms are often used interchangeably technically there is a difference. The sole criterion of a small group is that the size is small</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linds(horizontal)">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blinds(horizontal)">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7500" lnSpcReduction="20000"/>
          </a:bodyPr>
          <a:lstStyle/>
          <a:p>
            <a:pPr lvl="0">
              <a:buNone/>
            </a:pPr>
            <a:r>
              <a:rPr lang="en-US" i="1" dirty="0" smtClean="0"/>
              <a:t>	3. Membership and Reference Groups: </a:t>
            </a:r>
            <a:r>
              <a:rPr lang="en-US" dirty="0" smtClean="0"/>
              <a:t>In membership groups the members actually become members of the group based on certain criteria such as lawyers becoming members of Bar Council of India or doctors joining Indian Medical Association.</a:t>
            </a:r>
            <a:r>
              <a:rPr lang="en-US" i="1" dirty="0" smtClean="0"/>
              <a:t> </a:t>
            </a:r>
            <a:r>
              <a:rPr lang="en-US" dirty="0" smtClean="0"/>
              <a:t>Reference groups are the groups to which an individual would like to belong [(</a:t>
            </a:r>
            <a:r>
              <a:rPr lang="en-US" i="1" dirty="0" smtClean="0"/>
              <a:t>e.</a:t>
            </a:r>
            <a:r>
              <a:rPr lang="en-US" dirty="0" smtClean="0"/>
              <a:t>g.) People identifying themselves as disciples or followers of </a:t>
            </a:r>
            <a:r>
              <a:rPr lang="en-US" dirty="0" err="1" smtClean="0"/>
              <a:t>Sathya</a:t>
            </a:r>
            <a:r>
              <a:rPr lang="en-US" dirty="0" smtClean="0"/>
              <a:t> </a:t>
            </a:r>
            <a:r>
              <a:rPr lang="en-US" dirty="0" err="1" smtClean="0"/>
              <a:t>Sai</a:t>
            </a:r>
            <a:r>
              <a:rPr lang="en-US" dirty="0" smtClean="0"/>
              <a:t> or </a:t>
            </a:r>
            <a:r>
              <a:rPr lang="en-US" dirty="0" err="1" smtClean="0"/>
              <a:t>Amritanandarmayi</a:t>
            </a:r>
            <a:r>
              <a:rPr lang="en-US" dirty="0" smtClean="0"/>
              <a:t>.]</a:t>
            </a:r>
          </a:p>
          <a:p>
            <a:pPr lvl="0"/>
            <a:endParaRPr lang="en-US" dirty="0" smtClean="0"/>
          </a:p>
          <a:p>
            <a:pPr lvl="0">
              <a:buNone/>
            </a:pPr>
            <a:r>
              <a:rPr lang="en-US" i="1" dirty="0" smtClean="0"/>
              <a:t>	4. In-groups and Out-groups: </a:t>
            </a:r>
            <a:r>
              <a:rPr lang="en-US" dirty="0" smtClean="0"/>
              <a:t>In-group members are those who have or share the dominant values and wield more influence such as the ‘Caucus’ in the office of the Prime Minister which has a greater say than others.</a:t>
            </a:r>
            <a:r>
              <a:rPr lang="en-US" i="1" dirty="0" smtClean="0"/>
              <a:t> </a:t>
            </a:r>
            <a:r>
              <a:rPr lang="en-US" dirty="0" smtClean="0"/>
              <a:t>Out-group members do not wield so much power as in-group members (</a:t>
            </a:r>
            <a:r>
              <a:rPr lang="en-US" i="1" dirty="0" smtClean="0"/>
              <a:t>e.g.</a:t>
            </a:r>
            <a:r>
              <a:rPr lang="en-US" dirty="0" smtClean="0"/>
              <a:t> Ministers in the cabinet committee.)</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linds(horizontal)">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7500" lnSpcReduction="20000"/>
          </a:bodyPr>
          <a:lstStyle/>
          <a:p>
            <a:pPr lvl="0">
              <a:buNone/>
            </a:pPr>
            <a:r>
              <a:rPr lang="en-US" dirty="0" smtClean="0"/>
              <a:t>	5. </a:t>
            </a:r>
            <a:r>
              <a:rPr lang="en-US" i="1" dirty="0" smtClean="0"/>
              <a:t>Command Group and Task Group:</a:t>
            </a:r>
          </a:p>
          <a:p>
            <a:pPr lvl="0">
              <a:buNone/>
            </a:pPr>
            <a:r>
              <a:rPr lang="en-US" i="1" dirty="0" smtClean="0"/>
              <a:t>	 </a:t>
            </a:r>
            <a:r>
              <a:rPr lang="en-US" dirty="0" smtClean="0"/>
              <a:t>command group has members who directly report to a particular manager such as all marketing executives doing similar nature of group and all reporting to the marketing manager.</a:t>
            </a:r>
            <a:r>
              <a:rPr lang="en-US" i="1" dirty="0" smtClean="0"/>
              <a:t> </a:t>
            </a:r>
          </a:p>
          <a:p>
            <a:pPr lvl="0">
              <a:buNone/>
            </a:pPr>
            <a:r>
              <a:rPr lang="en-US" i="1" dirty="0" smtClean="0"/>
              <a:t>	</a:t>
            </a:r>
            <a:r>
              <a:rPr lang="en-US" dirty="0" smtClean="0"/>
              <a:t>Task groups also represent individuals working together as determined by the organization. But unlike the command group, the task groups’ boundaries are not limited to any particular hierarchical level. It can cross command relationship. Selecting a place to start a branch office for a company requires a group of experts from different functional areas such production, marketing, finance and HR department. These experts, for this particular task of selecting a suitable place, need not report to their functional heads.</a:t>
            </a:r>
            <a:r>
              <a:rPr lang="en-US" i="1" dirty="0" smtClean="0"/>
              <a:t> </a:t>
            </a:r>
            <a:r>
              <a:rPr lang="en-US" dirty="0" smtClean="0"/>
              <a:t>Most of the task groups are temporary, as these groups are dismantled once the tasks are accomplished.</a:t>
            </a:r>
          </a:p>
          <a:p>
            <a:pPr>
              <a:buNone/>
            </a:pP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113</TotalTime>
  <Words>1211</Words>
  <Application>Microsoft Office PowerPoint</Application>
  <PresentationFormat>On-screen Show (4:3)</PresentationFormat>
  <Paragraphs>172</Paragraphs>
  <Slides>34</Slides>
  <Notes>0</Notes>
  <HiddenSlides>0</HiddenSlides>
  <MMClips>0</MMClips>
  <ScaleCrop>false</ScaleCrop>
  <HeadingPairs>
    <vt:vector size="4" baseType="variant">
      <vt:variant>
        <vt:lpstr>Theme</vt:lpstr>
      </vt:variant>
      <vt:variant>
        <vt:i4>1</vt:i4>
      </vt:variant>
      <vt:variant>
        <vt:lpstr>Slide Titles</vt:lpstr>
      </vt:variant>
      <vt:variant>
        <vt:i4>34</vt:i4>
      </vt:variant>
    </vt:vector>
  </HeadingPairs>
  <TitlesOfParts>
    <vt:vector size="35" baseType="lpstr">
      <vt:lpstr>Apex</vt:lpstr>
      <vt:lpstr>UNIT 4</vt:lpstr>
      <vt:lpstr>Group</vt:lpstr>
      <vt:lpstr>Group dynamics</vt:lpstr>
      <vt:lpstr>Slide 4</vt:lpstr>
      <vt:lpstr>Why do people join groups?</vt:lpstr>
      <vt:lpstr>Slide 6</vt:lpstr>
      <vt:lpstr>Types of Groups</vt:lpstr>
      <vt:lpstr>Slide 8</vt:lpstr>
      <vt:lpstr>Slide 9</vt:lpstr>
      <vt:lpstr>Slide 10</vt:lpstr>
      <vt:lpstr>Slide 11</vt:lpstr>
      <vt:lpstr>Formal vs Informal Group</vt:lpstr>
      <vt:lpstr>Stages of group development</vt:lpstr>
      <vt:lpstr>Slide 14</vt:lpstr>
      <vt:lpstr>Slide 15</vt:lpstr>
      <vt:lpstr>Slide 16</vt:lpstr>
      <vt:lpstr>Slide 17</vt:lpstr>
      <vt:lpstr>Slide 18</vt:lpstr>
      <vt:lpstr>Group cohesiveness</vt:lpstr>
      <vt:lpstr>  Factors that increase group cohesiveness </vt:lpstr>
      <vt:lpstr>Factors that decrease group cohesiveness</vt:lpstr>
      <vt:lpstr>POWER</vt:lpstr>
      <vt:lpstr>Sources or classification or bases of power</vt:lpstr>
      <vt:lpstr>Politics</vt:lpstr>
      <vt:lpstr>Nature of Organizational Politics </vt:lpstr>
      <vt:lpstr>Reasons/Factors which encourage organizational politics </vt:lpstr>
      <vt:lpstr>Consequences of organizational politics </vt:lpstr>
      <vt:lpstr>Conflict</vt:lpstr>
      <vt:lpstr>Types of Conflict</vt:lpstr>
      <vt:lpstr>Managing conflicts /Conflict resolutions</vt:lpstr>
      <vt:lpstr>Interpersonal conflict management style </vt:lpstr>
      <vt:lpstr>Structural approaches to conflict management</vt:lpstr>
      <vt:lpstr>Third-party conflict resolution</vt:lpstr>
      <vt:lpstr>Slide 34</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UNIT 4</dc:title>
  <dc:creator>PRABHU</dc:creator>
  <cp:lastModifiedBy>PRABHU</cp:lastModifiedBy>
  <cp:revision>25</cp:revision>
  <dcterms:created xsi:type="dcterms:W3CDTF">2006-08-16T00:00:00Z</dcterms:created>
  <dcterms:modified xsi:type="dcterms:W3CDTF">2016-08-29T06:46:01Z</dcterms:modified>
</cp:coreProperties>
</file>